
<file path=[Content_Types].xml><?xml version="1.0" encoding="utf-8"?>
<Types xmlns="http://schemas.openxmlformats.org/package/2006/content-types">
  <Default Extension="png" ContentType="image/png"/>
  <Default Extension="rels" ContentType="application/vnd.openxmlformats-package.relationships+xml"/>
  <Default Extension="tmp" ContentType="image/png"/>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omments/comment1.xml" ContentType="application/vnd.openxmlformats-officedocument.presentationml.comments+xml"/>
  <Override PartName="/ppt/notesSlides/notesSlide2.xml" ContentType="application/vnd.openxmlformats-officedocument.presentationml.notesSlide+xml"/>
  <Override PartName="/ppt/notesSlides/notesSlide3.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4"/>
  </p:sldMasterIdLst>
  <p:notesMasterIdLst>
    <p:notesMasterId r:id="rId50"/>
  </p:notesMasterIdLst>
  <p:handoutMasterIdLst>
    <p:handoutMasterId r:id="rId51"/>
  </p:handoutMasterIdLst>
  <p:sldIdLst>
    <p:sldId id="256" r:id="rId5"/>
    <p:sldId id="257" r:id="rId6"/>
    <p:sldId id="258" r:id="rId7"/>
    <p:sldId id="327" r:id="rId8"/>
    <p:sldId id="259" r:id="rId9"/>
    <p:sldId id="260" r:id="rId10"/>
    <p:sldId id="328" r:id="rId11"/>
    <p:sldId id="268" r:id="rId12"/>
    <p:sldId id="269" r:id="rId13"/>
    <p:sldId id="329" r:id="rId14"/>
    <p:sldId id="278" r:id="rId15"/>
    <p:sldId id="280" r:id="rId16"/>
    <p:sldId id="330" r:id="rId17"/>
    <p:sldId id="284" r:id="rId18"/>
    <p:sldId id="319" r:id="rId19"/>
    <p:sldId id="285" r:id="rId20"/>
    <p:sldId id="288" r:id="rId21"/>
    <p:sldId id="320" r:id="rId22"/>
    <p:sldId id="331" r:id="rId23"/>
    <p:sldId id="261" r:id="rId24"/>
    <p:sldId id="314" r:id="rId25"/>
    <p:sldId id="315" r:id="rId26"/>
    <p:sldId id="316" r:id="rId27"/>
    <p:sldId id="317" r:id="rId28"/>
    <p:sldId id="322" r:id="rId29"/>
    <p:sldId id="332" r:id="rId30"/>
    <p:sldId id="262" r:id="rId31"/>
    <p:sldId id="333" r:id="rId32"/>
    <p:sldId id="263" r:id="rId33"/>
    <p:sldId id="334" r:id="rId34"/>
    <p:sldId id="264" r:id="rId35"/>
    <p:sldId id="335" r:id="rId36"/>
    <p:sldId id="265" r:id="rId37"/>
    <p:sldId id="336" r:id="rId38"/>
    <p:sldId id="266" r:id="rId39"/>
    <p:sldId id="323" r:id="rId40"/>
    <p:sldId id="295" r:id="rId41"/>
    <p:sldId id="298" r:id="rId42"/>
    <p:sldId id="299" r:id="rId43"/>
    <p:sldId id="324" r:id="rId44"/>
    <p:sldId id="325" r:id="rId45"/>
    <p:sldId id="326" r:id="rId46"/>
    <p:sldId id="337" r:id="rId47"/>
    <p:sldId id="267" r:id="rId48"/>
    <p:sldId id="338" r:id="rId4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A0F6BF78-B4E9-445D-BF43-C0D204DF3046}">
          <p14:sldIdLst>
            <p14:sldId id="256"/>
            <p14:sldId id="257"/>
            <p14:sldId id="258"/>
          </p14:sldIdLst>
        </p14:section>
        <p14:section name="Unbundles Assitive Services" id="{C3CF3AB3-967D-4F1E-A897-CF75F526166B}">
          <p14:sldIdLst>
            <p14:sldId id="327"/>
            <p14:sldId id="259"/>
            <p14:sldId id="260"/>
          </p14:sldIdLst>
        </p14:section>
        <p14:section name="SMES" id="{04367E7A-15AD-442B-A581-B054B9A0C607}">
          <p14:sldIdLst>
            <p14:sldId id="328"/>
            <p14:sldId id="268"/>
            <p14:sldId id="269"/>
          </p14:sldIdLst>
        </p14:section>
        <p14:section name="VMS" id="{E32E869A-B1E0-4CEE-8C7B-1DB4A9511261}">
          <p14:sldIdLst>
            <p14:sldId id="329"/>
            <p14:sldId id="278"/>
            <p14:sldId id="280"/>
          </p14:sldIdLst>
        </p14:section>
        <p14:section name="HEMS" id="{DC7413E3-5A7B-4A04-B828-4A70752F9F37}">
          <p14:sldIdLst>
            <p14:sldId id="330"/>
            <p14:sldId id="284"/>
            <p14:sldId id="319"/>
            <p14:sldId id="285"/>
            <p14:sldId id="288"/>
            <p14:sldId id="320"/>
          </p14:sldIdLst>
        </p14:section>
        <p14:section name="Standardizes Performance Measures" id="{8F9614BE-2C15-4620-82CE-9C2609E6F3C6}">
          <p14:sldIdLst>
            <p14:sldId id="331"/>
            <p14:sldId id="261"/>
            <p14:sldId id="314"/>
            <p14:sldId id="315"/>
            <p14:sldId id="316"/>
            <p14:sldId id="317"/>
            <p14:sldId id="322"/>
          </p14:sldIdLst>
        </p14:section>
        <p14:section name="Require a Provisional Plan of Care" id="{0A4FE1DF-B1B2-41CE-9B07-D80F7A397FDF}">
          <p14:sldIdLst>
            <p14:sldId id="332"/>
            <p14:sldId id="262"/>
          </p14:sldIdLst>
        </p14:section>
        <p14:section name="Require a Provisional Plan of Care" id="{615B3A48-AF11-4441-AE32-5124B69BEF6E}">
          <p14:sldIdLst>
            <p14:sldId id="333"/>
            <p14:sldId id="263"/>
          </p14:sldIdLst>
        </p14:section>
        <p14:section name="Amends Specialized Medical Care (SMC)" id="{8A1AE9BF-4D24-417E-9AF1-B0AA753483BB}">
          <p14:sldIdLst>
            <p14:sldId id="334"/>
            <p14:sldId id="264"/>
          </p14:sldIdLst>
        </p14:section>
        <p14:section name="Amends Specialized Medical Care (SMC)" id="{1EFAF384-94C5-4363-9F8E-77FBA7A5D312}">
          <p14:sldIdLst>
            <p14:sldId id="335"/>
            <p14:sldId id="265"/>
          </p14:sldIdLst>
        </p14:section>
        <p14:section name="Adding virtual delivery of services as part of residential services" id="{63DE762B-C13C-43D7-AA6D-C1E854D5F66C}">
          <p14:sldIdLst>
            <p14:sldId id="336"/>
            <p14:sldId id="266"/>
            <p14:sldId id="323"/>
            <p14:sldId id="295"/>
            <p14:sldId id="298"/>
            <p14:sldId id="299"/>
            <p14:sldId id="324"/>
            <p14:sldId id="325"/>
            <p14:sldId id="326"/>
          </p14:sldIdLst>
        </p14:section>
        <p14:section name="Allows for paid family caregivers for PCS" id="{C162B4BD-531E-4B20-A7C3-C4D308FBC175}">
          <p14:sldIdLst>
            <p14:sldId id="337"/>
            <p14:sldId id="267"/>
            <p14:sldId id="338"/>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egan Shepard [KDADS]" initials="MS[" lastIdx="15" clrIdx="0">
    <p:extLst>
      <p:ext uri="{19B8F6BF-5375-455C-9EA6-DF929625EA0E}">
        <p15:presenceInfo xmlns:p15="http://schemas.microsoft.com/office/powerpoint/2012/main" userId="S::Megan.Shepard@dcf.ks.gov::475998a9-14a3-4829-838d-066458da59e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53D0692-9B56-40CB-94E7-4E983A926980}" v="7" dt="2022-06-29T21:19:22.53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996" autoAdjust="0"/>
    <p:restoredTop sz="91803" autoAdjust="0"/>
  </p:normalViewPr>
  <p:slideViewPr>
    <p:cSldViewPr snapToGrid="0">
      <p:cViewPr varScale="1">
        <p:scale>
          <a:sx n="104" d="100"/>
          <a:sy n="104" d="100"/>
        </p:scale>
        <p:origin x="756" y="114"/>
      </p:cViewPr>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68" d="100"/>
          <a:sy n="68" d="100"/>
        </p:scale>
        <p:origin x="3288" y="84"/>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notesMaster" Target="notesMasters/notesMaster1.xml"/><Relationship Id="rId55" Type="http://schemas.openxmlformats.org/officeDocument/2006/relationships/theme" Target="theme/theme1.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presProps" Target="presProps.xml"/><Relationship Id="rId5" Type="http://schemas.openxmlformats.org/officeDocument/2006/relationships/slide" Target="slides/slide1.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tableStyles" Target="tableStyles.xml"/><Relationship Id="rId8" Type="http://schemas.openxmlformats.org/officeDocument/2006/relationships/slide" Target="slides/slide4.xml"/><Relationship Id="rId51" Type="http://schemas.openxmlformats.org/officeDocument/2006/relationships/handoutMaster" Target="handoutMasters/handoutMaster1.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microsoft.com/office/2015/10/relationships/revisionInfo" Target="revisionInfo.xml"/><Relationship Id="rId10" Type="http://schemas.openxmlformats.org/officeDocument/2006/relationships/slide" Target="slides/slide6.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commentAuthors" Target="commentAuthor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2-06-29T16:04:51.043" idx="15">
    <p:pos x="10" y="10"/>
    <p:text>Add link</p:text>
    <p:extLst>
      <p:ext uri="{C676402C-5697-4E1C-873F-D02D1690AC5C}">
        <p15:threadingInfo xmlns:p15="http://schemas.microsoft.com/office/powerpoint/2012/main" timeZoneBias="300"/>
      </p:ext>
    </p:extLs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515A3065-0A32-409C-ADB9-8A5874A63EDF}"/>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CDFE20CA-2151-41AC-BE02-E5791A00216E}"/>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BFF28817-27F7-4137-BD6D-FEDB2FDE2C1E}" type="datetimeFigureOut">
              <a:rPr lang="en-US" smtClean="0"/>
              <a:t>6/30/2022</a:t>
            </a:fld>
            <a:endParaRPr lang="en-US"/>
          </a:p>
        </p:txBody>
      </p:sp>
      <p:sp>
        <p:nvSpPr>
          <p:cNvPr id="4" name="Footer Placeholder 3">
            <a:extLst>
              <a:ext uri="{FF2B5EF4-FFF2-40B4-BE49-F238E27FC236}">
                <a16:creationId xmlns:a16="http://schemas.microsoft.com/office/drawing/2014/main" id="{5B681E7B-6D6D-498B-8895-0362616A97DF}"/>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0C1F206E-36CF-47EA-9C47-CBFCBAC599B2}"/>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2532C10-8367-4571-910E-ED373A22D8D8}" type="slidenum">
              <a:rPr lang="en-US" smtClean="0"/>
              <a:t>‹#›</a:t>
            </a:fld>
            <a:endParaRPr lang="en-US"/>
          </a:p>
        </p:txBody>
      </p:sp>
    </p:spTree>
    <p:extLst>
      <p:ext uri="{BB962C8B-B14F-4D97-AF65-F5344CB8AC3E}">
        <p14:creationId xmlns:p14="http://schemas.microsoft.com/office/powerpoint/2010/main" val="188237101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A62E176-7B9A-483A-BA83-2769F57EBEAD}" type="datetimeFigureOut">
              <a:rPr lang="en-US" smtClean="0"/>
              <a:t>6/30/2022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D471645-CDC2-4E73-9BC5-3C1FC592A47E}" type="slidenum">
              <a:rPr lang="en-US" smtClean="0"/>
              <a:t>‹#›</a:t>
            </a:fld>
            <a:endParaRPr lang="en-US"/>
          </a:p>
        </p:txBody>
      </p:sp>
    </p:spTree>
    <p:extLst>
      <p:ext uri="{BB962C8B-B14F-4D97-AF65-F5344CB8AC3E}">
        <p14:creationId xmlns:p14="http://schemas.microsoft.com/office/powerpoint/2010/main" val="1054381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D471645-CDC2-4E73-9BC5-3C1FC592A47E}" type="slidenum">
              <a:rPr lang="en-US" smtClean="0"/>
              <a:t>3</a:t>
            </a:fld>
            <a:endParaRPr lang="en-US"/>
          </a:p>
        </p:txBody>
      </p:sp>
    </p:spTree>
    <p:extLst>
      <p:ext uri="{BB962C8B-B14F-4D97-AF65-F5344CB8AC3E}">
        <p14:creationId xmlns:p14="http://schemas.microsoft.com/office/powerpoint/2010/main" val="10468245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D471645-CDC2-4E73-9BC5-3C1FC592A47E}" type="slidenum">
              <a:rPr lang="en-US" smtClean="0"/>
              <a:t>6</a:t>
            </a:fld>
            <a:endParaRPr lang="en-US"/>
          </a:p>
        </p:txBody>
      </p:sp>
    </p:spTree>
    <p:extLst>
      <p:ext uri="{BB962C8B-B14F-4D97-AF65-F5344CB8AC3E}">
        <p14:creationId xmlns:p14="http://schemas.microsoft.com/office/powerpoint/2010/main" val="19509648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D471645-CDC2-4E73-9BC5-3C1FC592A47E}" type="slidenum">
              <a:rPr lang="en-US" smtClean="0"/>
              <a:t>45</a:t>
            </a:fld>
            <a:endParaRPr lang="en-US"/>
          </a:p>
        </p:txBody>
      </p:sp>
    </p:spTree>
    <p:extLst>
      <p:ext uri="{BB962C8B-B14F-4D97-AF65-F5344CB8AC3E}">
        <p14:creationId xmlns:p14="http://schemas.microsoft.com/office/powerpoint/2010/main" val="269877453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tmp"/><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tmp"/><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641230" y="3259014"/>
            <a:ext cx="9144000" cy="1796303"/>
          </a:xfrm>
        </p:spPr>
        <p:txBody>
          <a:bodyPr anchor="b"/>
          <a:lstStyle>
            <a:lvl1pPr algn="ctr">
              <a:defRPr sz="6000"/>
            </a:lvl1pPr>
          </a:lstStyle>
          <a:p>
            <a:r>
              <a:rPr lang="en-US" dirty="0"/>
              <a:t>Click to edit Master title style</a:t>
            </a:r>
          </a:p>
        </p:txBody>
      </p:sp>
      <p:sp>
        <p:nvSpPr>
          <p:cNvPr id="3" name="Subtitle 2"/>
          <p:cNvSpPr>
            <a:spLocks noGrp="1"/>
          </p:cNvSpPr>
          <p:nvPr>
            <p:ph type="subTitle" idx="1"/>
          </p:nvPr>
        </p:nvSpPr>
        <p:spPr>
          <a:xfrm>
            <a:off x="5873262" y="5122985"/>
            <a:ext cx="4689230" cy="1098030"/>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p:cNvSpPr>
            <a:spLocks noGrp="1"/>
          </p:cNvSpPr>
          <p:nvPr>
            <p:ph type="dt" sz="half" idx="10"/>
          </p:nvPr>
        </p:nvSpPr>
        <p:spPr/>
        <p:txBody>
          <a:bodyPr/>
          <a:lstStyle/>
          <a:p>
            <a:fld id="{AE6E5797-5E6B-43EC-84F9-519DE77C5036}" type="datetime1">
              <a:rPr lang="en-US" smtClean="0"/>
              <a:t>6/30/2022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031036-EC6C-4BAE-B118-D8B183F01E36}" type="slidenum">
              <a:rPr lang="en-US" smtClean="0"/>
              <a:t>‹#›</a:t>
            </a:fld>
            <a:endParaRPr lang="en-US"/>
          </a:p>
        </p:txBody>
      </p:sp>
      <p:pic>
        <p:nvPicPr>
          <p:cNvPr id="7" name="Picture 6">
            <a:extLst>
              <a:ext uri="{FF2B5EF4-FFF2-40B4-BE49-F238E27FC236}">
                <a16:creationId xmlns:a16="http://schemas.microsoft.com/office/drawing/2014/main" id="{49512001-C269-4BBE-A19C-D8DA95DA2076}"/>
              </a:ext>
            </a:extLst>
          </p:cNvPr>
          <p:cNvPicPr>
            <a:picLocks noChangeAspect="1"/>
          </p:cNvPicPr>
          <p:nvPr userDrawn="1"/>
        </p:nvPicPr>
        <p:blipFill>
          <a:blip r:embed="rId2">
            <a:alphaModFix/>
          </a:blip>
          <a:stretch>
            <a:fillRect/>
          </a:stretch>
        </p:blipFill>
        <p:spPr>
          <a:xfrm>
            <a:off x="3461073" y="634756"/>
            <a:ext cx="5269853" cy="3522409"/>
          </a:xfrm>
          <a:prstGeom prst="rect">
            <a:avLst/>
          </a:prstGeom>
        </p:spPr>
      </p:pic>
    </p:spTree>
    <p:extLst>
      <p:ext uri="{BB962C8B-B14F-4D97-AF65-F5344CB8AC3E}">
        <p14:creationId xmlns:p14="http://schemas.microsoft.com/office/powerpoint/2010/main" val="35751640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F733704-DCF4-4286-9470-AA952B568E6E}" type="datetime1">
              <a:rPr lang="en-US" smtClean="0"/>
              <a:t>6/30/2022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031036-EC6C-4BAE-B118-D8B183F01E36}" type="slidenum">
              <a:rPr lang="en-US" smtClean="0"/>
              <a:t>‹#›</a:t>
            </a:fld>
            <a:endParaRPr lang="en-US"/>
          </a:p>
        </p:txBody>
      </p:sp>
    </p:spTree>
    <p:extLst>
      <p:ext uri="{BB962C8B-B14F-4D97-AF65-F5344CB8AC3E}">
        <p14:creationId xmlns:p14="http://schemas.microsoft.com/office/powerpoint/2010/main" val="1807174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F756A63-1A16-4105-B630-3F286D1DB85E}" type="datetime1">
              <a:rPr lang="en-US" smtClean="0"/>
              <a:t>6/30/2022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031036-EC6C-4BAE-B118-D8B183F01E36}" type="slidenum">
              <a:rPr lang="en-US" smtClean="0"/>
              <a:t>‹#›</a:t>
            </a:fld>
            <a:endParaRPr lang="en-US"/>
          </a:p>
        </p:txBody>
      </p:sp>
    </p:spTree>
    <p:extLst>
      <p:ext uri="{BB962C8B-B14F-4D97-AF65-F5344CB8AC3E}">
        <p14:creationId xmlns:p14="http://schemas.microsoft.com/office/powerpoint/2010/main" val="386795715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D7212DF-3A92-41F9-A9FF-645967760424}" type="datetime1">
              <a:rPr lang="en-US" smtClean="0"/>
              <a:t>6/30/2022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031036-EC6C-4BAE-B118-D8B183F01E36}" type="slidenum">
              <a:rPr lang="en-US" smtClean="0"/>
              <a:t>‹#›</a:t>
            </a:fld>
            <a:endParaRPr lang="en-US"/>
          </a:p>
        </p:txBody>
      </p:sp>
    </p:spTree>
    <p:extLst>
      <p:ext uri="{BB962C8B-B14F-4D97-AF65-F5344CB8AC3E}">
        <p14:creationId xmlns:p14="http://schemas.microsoft.com/office/powerpoint/2010/main" val="67218135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1_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6D1CEF-0FE3-428B-8800-5EA71C0FCB2A}"/>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9BBF61CD-FC5D-44C8-8484-D751A9C01EE1}"/>
              </a:ext>
            </a:extLst>
          </p:cNvPr>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7E7E24A4-04FC-425C-B651-11C14F14788C}"/>
              </a:ext>
            </a:extLst>
          </p:cNvPr>
          <p:cNvSpPr>
            <a:spLocks noGrp="1"/>
          </p:cNvSpPr>
          <p:nvPr>
            <p:ph type="dt" sz="half" idx="10"/>
          </p:nvPr>
        </p:nvSpPr>
        <p:spPr/>
        <p:txBody>
          <a:bodyPr/>
          <a:lstStyle/>
          <a:p>
            <a:fld id="{2F9FB648-A7A5-4754-AACA-80627F886E61}" type="datetime1">
              <a:rPr lang="en-US" smtClean="0"/>
              <a:t>6/30/2022</a:t>
            </a:fld>
            <a:endParaRPr lang="en-US"/>
          </a:p>
        </p:txBody>
      </p:sp>
      <p:sp>
        <p:nvSpPr>
          <p:cNvPr id="5" name="Footer Placeholder 4">
            <a:extLst>
              <a:ext uri="{FF2B5EF4-FFF2-40B4-BE49-F238E27FC236}">
                <a16:creationId xmlns:a16="http://schemas.microsoft.com/office/drawing/2014/main" id="{F0255CC7-B598-46AB-A8A3-4E69DE8E3D12}"/>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CCE9B77F-EC5D-453B-8200-41A66971941E}"/>
              </a:ext>
            </a:extLst>
          </p:cNvPr>
          <p:cNvSpPr>
            <a:spLocks noGrp="1"/>
          </p:cNvSpPr>
          <p:nvPr>
            <p:ph type="sldNum" sz="quarter" idx="12"/>
          </p:nvPr>
        </p:nvSpPr>
        <p:spPr/>
        <p:txBody>
          <a:bodyPr/>
          <a:lstStyle/>
          <a:p>
            <a:fld id="{2A031036-EC6C-4BAE-B118-D8B183F01E36}" type="slidenum">
              <a:rPr lang="en-US" smtClean="0"/>
              <a:t>‹#›</a:t>
            </a:fld>
            <a:endParaRPr lang="en-US"/>
          </a:p>
        </p:txBody>
      </p:sp>
      <p:pic>
        <p:nvPicPr>
          <p:cNvPr id="9" name="Picture 8" descr="Kansas Department of Aging and Disability Services logo. Yellow banner reads Ad Astra Per Aspera with 34 stars. &#10;">
            <a:extLst>
              <a:ext uri="{FF2B5EF4-FFF2-40B4-BE49-F238E27FC236}">
                <a16:creationId xmlns:a16="http://schemas.microsoft.com/office/drawing/2014/main" id="{2998DDD5-568B-4619-8A82-22A94AC37797}"/>
              </a:ext>
            </a:extLst>
          </p:cNvPr>
          <p:cNvPicPr>
            <a:picLocks noChangeAspect="1"/>
          </p:cNvPicPr>
          <p:nvPr userDrawn="1"/>
        </p:nvPicPr>
        <p:blipFill>
          <a:blip r:embed="rId2"/>
          <a:stretch>
            <a:fillRect/>
          </a:stretch>
        </p:blipFill>
        <p:spPr>
          <a:xfrm>
            <a:off x="215488" y="5143500"/>
            <a:ext cx="1714500" cy="1714500"/>
          </a:xfrm>
          <a:prstGeom prst="rect">
            <a:avLst/>
          </a:prstGeom>
        </p:spPr>
      </p:pic>
      <p:pic>
        <p:nvPicPr>
          <p:cNvPr id="11" name="Picture 10" descr="Graphical user interface, application, PowerPoint&#10;&#10;Description automatically generated">
            <a:extLst>
              <a:ext uri="{FF2B5EF4-FFF2-40B4-BE49-F238E27FC236}">
                <a16:creationId xmlns:a16="http://schemas.microsoft.com/office/drawing/2014/main" id="{6D7BCFF2-7625-4906-A740-63BBC5930C68}"/>
              </a:ext>
            </a:extLst>
          </p:cNvPr>
          <p:cNvPicPr>
            <a:picLocks noChangeAspect="1"/>
          </p:cNvPicPr>
          <p:nvPr userDrawn="1"/>
        </p:nvPicPr>
        <p:blipFill rotWithShape="1">
          <a:blip r:embed="rId3">
            <a:extLst>
              <a:ext uri="{28A0092B-C50C-407E-A947-70E740481C1C}">
                <a14:useLocalDpi xmlns:a14="http://schemas.microsoft.com/office/drawing/2010/main" val="0"/>
              </a:ext>
            </a:extLst>
          </a:blip>
          <a:srcRect l="68786" t="30795" r="2928" b="14474"/>
          <a:stretch/>
        </p:blipFill>
        <p:spPr>
          <a:xfrm>
            <a:off x="8648749" y="3226528"/>
            <a:ext cx="3525835" cy="3592283"/>
          </a:xfrm>
          <a:prstGeom prst="rect">
            <a:avLst/>
          </a:prstGeom>
        </p:spPr>
      </p:pic>
    </p:spTree>
    <p:extLst>
      <p:ext uri="{BB962C8B-B14F-4D97-AF65-F5344CB8AC3E}">
        <p14:creationId xmlns:p14="http://schemas.microsoft.com/office/powerpoint/2010/main" val="188442753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B5CA54-7C45-4E62-9D6A-4DED47B77D1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5156525-082C-4B88-B94D-06EE1662659C}"/>
              </a:ext>
            </a:extLst>
          </p:cNvPr>
          <p:cNvSpPr>
            <a:spLocks noGrp="1"/>
          </p:cNvSpPr>
          <p:nvPr>
            <p:ph type="dt" sz="half" idx="10"/>
          </p:nvPr>
        </p:nvSpPr>
        <p:spPr/>
        <p:txBody>
          <a:bodyPr/>
          <a:lstStyle/>
          <a:p>
            <a:fld id="{266A6411-4976-48DC-A3D6-1CD3E438C634}" type="datetime1">
              <a:rPr lang="en-US" smtClean="0"/>
              <a:t>6/30/2022</a:t>
            </a:fld>
            <a:endParaRPr lang="en-US"/>
          </a:p>
        </p:txBody>
      </p:sp>
      <p:sp>
        <p:nvSpPr>
          <p:cNvPr id="4" name="Footer Placeholder 3">
            <a:extLst>
              <a:ext uri="{FF2B5EF4-FFF2-40B4-BE49-F238E27FC236}">
                <a16:creationId xmlns:a16="http://schemas.microsoft.com/office/drawing/2014/main" id="{81BE1B24-336A-453B-8D50-EF3E4486FE0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E4A8EDF-68F6-40E3-92AA-5E174EDCC0DF}"/>
              </a:ext>
            </a:extLst>
          </p:cNvPr>
          <p:cNvSpPr>
            <a:spLocks noGrp="1"/>
          </p:cNvSpPr>
          <p:nvPr>
            <p:ph type="sldNum" sz="quarter" idx="12"/>
          </p:nvPr>
        </p:nvSpPr>
        <p:spPr/>
        <p:txBody>
          <a:bodyPr/>
          <a:lstStyle/>
          <a:p>
            <a:fld id="{2A031036-EC6C-4BAE-B118-D8B183F01E36}" type="slidenum">
              <a:rPr lang="en-US" smtClean="0"/>
              <a:t>‹#›</a:t>
            </a:fld>
            <a:endParaRPr lang="en-US"/>
          </a:p>
        </p:txBody>
      </p:sp>
    </p:spTree>
    <p:extLst>
      <p:ext uri="{BB962C8B-B14F-4D97-AF65-F5344CB8AC3E}">
        <p14:creationId xmlns:p14="http://schemas.microsoft.com/office/powerpoint/2010/main" val="12787990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ln>
            <a:noFill/>
          </a:ln>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995F9167-21A7-46FA-A2E9-B916A0190846}" type="datetime1">
              <a:rPr lang="en-US" smtClean="0"/>
              <a:t>6/30/2022</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A031036-EC6C-4BAE-B118-D8B183F01E36}" type="slidenum">
              <a:rPr lang="en-US" smtClean="0"/>
              <a:t>‹#›</a:t>
            </a:fld>
            <a:endParaRPr lang="en-US"/>
          </a:p>
        </p:txBody>
      </p:sp>
      <p:cxnSp>
        <p:nvCxnSpPr>
          <p:cNvPr id="9" name="Straight Connector 8">
            <a:extLst>
              <a:ext uri="{FF2B5EF4-FFF2-40B4-BE49-F238E27FC236}">
                <a16:creationId xmlns:a16="http://schemas.microsoft.com/office/drawing/2014/main" id="{0E232C85-B2EF-40CA-84F3-3CD5939A3025}"/>
              </a:ext>
            </a:extLst>
          </p:cNvPr>
          <p:cNvCxnSpPr/>
          <p:nvPr userDrawn="1"/>
        </p:nvCxnSpPr>
        <p:spPr>
          <a:xfrm>
            <a:off x="838200" y="1690688"/>
            <a:ext cx="10515600" cy="0"/>
          </a:xfrm>
          <a:prstGeom prst="line">
            <a:avLst/>
          </a:prstGeom>
          <a:ln>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pic>
        <p:nvPicPr>
          <p:cNvPr id="8" name="Picture 7" descr="Kansas Department of Aging and Disability Services logo. Yellow banner reads Ad Astra Per Aspera with 34 stars. &#10;">
            <a:extLst>
              <a:ext uri="{FF2B5EF4-FFF2-40B4-BE49-F238E27FC236}">
                <a16:creationId xmlns:a16="http://schemas.microsoft.com/office/drawing/2014/main" id="{8C76F3E6-EBEC-40F7-9C48-6FAA4F9A488B}"/>
              </a:ext>
            </a:extLst>
          </p:cNvPr>
          <p:cNvPicPr>
            <a:picLocks noChangeAspect="1"/>
          </p:cNvPicPr>
          <p:nvPr userDrawn="1"/>
        </p:nvPicPr>
        <p:blipFill>
          <a:blip r:embed="rId2"/>
          <a:stretch>
            <a:fillRect/>
          </a:stretch>
        </p:blipFill>
        <p:spPr>
          <a:xfrm>
            <a:off x="215488" y="5143500"/>
            <a:ext cx="1714500" cy="1714500"/>
          </a:xfrm>
          <a:prstGeom prst="rect">
            <a:avLst/>
          </a:prstGeom>
        </p:spPr>
      </p:pic>
      <p:pic>
        <p:nvPicPr>
          <p:cNvPr id="10" name="Picture 9" descr="Graphical user interface, application, PowerPoint&#10;&#10;Description automatically generated">
            <a:extLst>
              <a:ext uri="{FF2B5EF4-FFF2-40B4-BE49-F238E27FC236}">
                <a16:creationId xmlns:a16="http://schemas.microsoft.com/office/drawing/2014/main" id="{11CDA240-90F8-42F2-89C0-18CBA2B01895}"/>
              </a:ext>
            </a:extLst>
          </p:cNvPr>
          <p:cNvPicPr>
            <a:picLocks noChangeAspect="1"/>
          </p:cNvPicPr>
          <p:nvPr userDrawn="1"/>
        </p:nvPicPr>
        <p:blipFill rotWithShape="1">
          <a:blip r:embed="rId3">
            <a:extLst>
              <a:ext uri="{28A0092B-C50C-407E-A947-70E740481C1C}">
                <a14:useLocalDpi xmlns:a14="http://schemas.microsoft.com/office/drawing/2010/main" val="0"/>
              </a:ext>
            </a:extLst>
          </a:blip>
          <a:srcRect l="68786" t="30795" r="2928" b="14474"/>
          <a:stretch/>
        </p:blipFill>
        <p:spPr>
          <a:xfrm>
            <a:off x="8648749" y="3226528"/>
            <a:ext cx="3525835" cy="3592283"/>
          </a:xfrm>
          <a:prstGeom prst="rect">
            <a:avLst/>
          </a:prstGeom>
        </p:spPr>
      </p:pic>
    </p:spTree>
    <p:extLst>
      <p:ext uri="{BB962C8B-B14F-4D97-AF65-F5344CB8AC3E}">
        <p14:creationId xmlns:p14="http://schemas.microsoft.com/office/powerpoint/2010/main" val="7297380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5A215C-CF3E-4609-B7D3-81B50793AA3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0DD84BB-0D65-4FFC-A3C8-51B474BDBC5D}"/>
              </a:ext>
            </a:extLst>
          </p:cNvPr>
          <p:cNvSpPr>
            <a:spLocks noGrp="1"/>
          </p:cNvSpPr>
          <p:nvPr>
            <p:ph type="dt" sz="half" idx="10"/>
          </p:nvPr>
        </p:nvSpPr>
        <p:spPr/>
        <p:txBody>
          <a:bodyPr/>
          <a:lstStyle/>
          <a:p>
            <a:fld id="{AD76506A-7982-4527-BD2D-4D861D3869EF}" type="datetime1">
              <a:rPr lang="en-US" smtClean="0"/>
              <a:t>6/30/2022</a:t>
            </a:fld>
            <a:endParaRPr lang="en-US" dirty="0"/>
          </a:p>
        </p:txBody>
      </p:sp>
      <p:sp>
        <p:nvSpPr>
          <p:cNvPr id="4" name="Footer Placeholder 3">
            <a:extLst>
              <a:ext uri="{FF2B5EF4-FFF2-40B4-BE49-F238E27FC236}">
                <a16:creationId xmlns:a16="http://schemas.microsoft.com/office/drawing/2014/main" id="{7B7CEA69-A492-4E4F-8E15-FD4320CAABB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44B0339-6668-4946-A9C3-4ACE139B791A}"/>
              </a:ext>
            </a:extLst>
          </p:cNvPr>
          <p:cNvSpPr>
            <a:spLocks noGrp="1"/>
          </p:cNvSpPr>
          <p:nvPr>
            <p:ph type="sldNum" sz="quarter" idx="12"/>
          </p:nvPr>
        </p:nvSpPr>
        <p:spPr/>
        <p:txBody>
          <a:bodyPr/>
          <a:lstStyle/>
          <a:p>
            <a:fld id="{2A031036-EC6C-4BAE-B118-D8B183F01E36}" type="slidenum">
              <a:rPr lang="en-US" smtClean="0"/>
              <a:t>‹#›</a:t>
            </a:fld>
            <a:endParaRPr lang="en-US"/>
          </a:p>
        </p:txBody>
      </p:sp>
    </p:spTree>
    <p:extLst>
      <p:ext uri="{BB962C8B-B14F-4D97-AF65-F5344CB8AC3E}">
        <p14:creationId xmlns:p14="http://schemas.microsoft.com/office/powerpoint/2010/main" val="515011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8200" y="4173415"/>
            <a:ext cx="10515600" cy="1584814"/>
          </a:xfrm>
        </p:spPr>
        <p:txBody>
          <a:bodyPr anchor="b"/>
          <a:lstStyle>
            <a:lvl1pPr algn="ctr">
              <a:defRPr sz="6000"/>
            </a:lvl1pPr>
          </a:lstStyle>
          <a:p>
            <a:r>
              <a:rPr lang="en-US" dirty="0"/>
              <a:t>Click to edit Master title style</a:t>
            </a:r>
          </a:p>
        </p:txBody>
      </p:sp>
      <p:sp>
        <p:nvSpPr>
          <p:cNvPr id="4" name="Date Placeholder 3"/>
          <p:cNvSpPr>
            <a:spLocks noGrp="1"/>
          </p:cNvSpPr>
          <p:nvPr>
            <p:ph type="dt" sz="half" idx="10"/>
          </p:nvPr>
        </p:nvSpPr>
        <p:spPr/>
        <p:txBody>
          <a:bodyPr/>
          <a:lstStyle/>
          <a:p>
            <a:fld id="{691B2AB3-4CFE-41EA-A44D-793DD9395C53}" type="datetime1">
              <a:rPr lang="en-US" smtClean="0"/>
              <a:t>6/30/2022</a:t>
            </a:fld>
            <a:endParaRPr lang="en-US" dirty="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031036-EC6C-4BAE-B118-D8B183F01E36}" type="slidenum">
              <a:rPr lang="en-US" smtClean="0"/>
              <a:t>‹#›</a:t>
            </a:fld>
            <a:endParaRPr lang="en-US"/>
          </a:p>
        </p:txBody>
      </p:sp>
      <p:pic>
        <p:nvPicPr>
          <p:cNvPr id="8" name="Picture 7">
            <a:extLst>
              <a:ext uri="{FF2B5EF4-FFF2-40B4-BE49-F238E27FC236}">
                <a16:creationId xmlns:a16="http://schemas.microsoft.com/office/drawing/2014/main" id="{B2DAA9EC-B2EC-474E-9F4F-C79069D2722F}"/>
              </a:ext>
            </a:extLst>
          </p:cNvPr>
          <p:cNvPicPr>
            <a:picLocks noChangeAspect="1"/>
          </p:cNvPicPr>
          <p:nvPr userDrawn="1"/>
        </p:nvPicPr>
        <p:blipFill>
          <a:blip r:embed="rId2"/>
          <a:stretch>
            <a:fillRect/>
          </a:stretch>
        </p:blipFill>
        <p:spPr>
          <a:xfrm>
            <a:off x="3181917" y="649622"/>
            <a:ext cx="5705496" cy="3816870"/>
          </a:xfrm>
          <a:prstGeom prst="rect">
            <a:avLst/>
          </a:prstGeom>
        </p:spPr>
      </p:pic>
    </p:spTree>
    <p:extLst>
      <p:ext uri="{BB962C8B-B14F-4D97-AF65-F5344CB8AC3E}">
        <p14:creationId xmlns:p14="http://schemas.microsoft.com/office/powerpoint/2010/main" val="21977684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5EAD991-6B1B-4594-B61A-C5C198F4EDA5}" type="datetime1">
              <a:rPr lang="en-US" smtClean="0"/>
              <a:t>6/30/2022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031036-EC6C-4BAE-B118-D8B183F01E36}" type="slidenum">
              <a:rPr lang="en-US" smtClean="0"/>
              <a:t>‹#›</a:t>
            </a:fld>
            <a:endParaRPr lang="en-US"/>
          </a:p>
        </p:txBody>
      </p:sp>
    </p:spTree>
    <p:extLst>
      <p:ext uri="{BB962C8B-B14F-4D97-AF65-F5344CB8AC3E}">
        <p14:creationId xmlns:p14="http://schemas.microsoft.com/office/powerpoint/2010/main" val="9648881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3A95F7F-D2B9-4D1C-97F7-13456EE8F7AD}" type="datetime1">
              <a:rPr lang="en-US" smtClean="0"/>
              <a:t>6/30/2022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A031036-EC6C-4BAE-B118-D8B183F01E36}" type="slidenum">
              <a:rPr lang="en-US" smtClean="0"/>
              <a:t>‹#›</a:t>
            </a:fld>
            <a:endParaRPr lang="en-US"/>
          </a:p>
        </p:txBody>
      </p:sp>
    </p:spTree>
    <p:extLst>
      <p:ext uri="{BB962C8B-B14F-4D97-AF65-F5344CB8AC3E}">
        <p14:creationId xmlns:p14="http://schemas.microsoft.com/office/powerpoint/2010/main" val="21290072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7A7CC74-00EB-4CD7-8032-36A87C807FF9}" type="datetime1">
              <a:rPr lang="en-US" smtClean="0"/>
              <a:t>6/30/2022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A031036-EC6C-4BAE-B118-D8B183F01E36}" type="slidenum">
              <a:rPr lang="en-US" smtClean="0"/>
              <a:t>‹#›</a:t>
            </a:fld>
            <a:endParaRPr lang="en-US"/>
          </a:p>
        </p:txBody>
      </p:sp>
    </p:spTree>
    <p:extLst>
      <p:ext uri="{BB962C8B-B14F-4D97-AF65-F5344CB8AC3E}">
        <p14:creationId xmlns:p14="http://schemas.microsoft.com/office/powerpoint/2010/main" val="29405165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E1154F2-8210-421E-83FD-FECDB0BF543A}" type="datetime1">
              <a:rPr lang="en-US" smtClean="0"/>
              <a:t>6/30/2022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A031036-EC6C-4BAE-B118-D8B183F01E36}" type="slidenum">
              <a:rPr lang="en-US" smtClean="0"/>
              <a:t>‹#›</a:t>
            </a:fld>
            <a:endParaRPr lang="en-US"/>
          </a:p>
        </p:txBody>
      </p:sp>
    </p:spTree>
    <p:extLst>
      <p:ext uri="{BB962C8B-B14F-4D97-AF65-F5344CB8AC3E}">
        <p14:creationId xmlns:p14="http://schemas.microsoft.com/office/powerpoint/2010/main" val="25307165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F569624-5213-4460-8D49-D046A6A3BA79}" type="datetime1">
              <a:rPr lang="en-US" smtClean="0"/>
              <a:t>6/30/2022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031036-EC6C-4BAE-B118-D8B183F01E36}" type="slidenum">
              <a:rPr lang="en-US" smtClean="0"/>
              <a:t>‹#›</a:t>
            </a:fld>
            <a:endParaRPr lang="en-US"/>
          </a:p>
        </p:txBody>
      </p:sp>
    </p:spTree>
    <p:extLst>
      <p:ext uri="{BB962C8B-B14F-4D97-AF65-F5344CB8AC3E}">
        <p14:creationId xmlns:p14="http://schemas.microsoft.com/office/powerpoint/2010/main" val="6406412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D76506A-7982-4527-BD2D-4D861D3869EF}" type="datetime1">
              <a:rPr lang="en-US" smtClean="0"/>
              <a:t>6/30/2022</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A031036-EC6C-4BAE-B118-D8B183F01E36}" type="slidenum">
              <a:rPr lang="en-US" smtClean="0"/>
              <a:t>‹#›</a:t>
            </a:fld>
            <a:endParaRPr lang="en-US"/>
          </a:p>
        </p:txBody>
      </p:sp>
    </p:spTree>
    <p:extLst>
      <p:ext uri="{BB962C8B-B14F-4D97-AF65-F5344CB8AC3E}">
        <p14:creationId xmlns:p14="http://schemas.microsoft.com/office/powerpoint/2010/main" val="2377005392"/>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7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50" r:id="rId13"/>
    <p:sldLayoutId id="2147483661" r:id="rId14"/>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kdads.ks.gov/"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slide" Target="slide33.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slide" Target="slide33.xml"/><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slide" Target="slide44.xml"/><Relationship Id="rId4" Type="http://schemas.openxmlformats.org/officeDocument/2006/relationships/slide" Target="slide35.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slide" Target="slide11.xml"/><Relationship Id="rId2" Type="http://schemas.openxmlformats.org/officeDocument/2006/relationships/slide" Target="slide8.xml"/><Relationship Id="rId1" Type="http://schemas.openxmlformats.org/officeDocument/2006/relationships/slideLayout" Target="../slideLayouts/slideLayout2.xml"/><Relationship Id="rId5" Type="http://schemas.openxmlformats.org/officeDocument/2006/relationships/comments" Target="../comments/comment1.xml"/><Relationship Id="rId4" Type="http://schemas.openxmlformats.org/officeDocument/2006/relationships/slide" Target="slide1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C114CBA7-0DEE-4F69-B995-E1E2458CDD46}"/>
              </a:ext>
            </a:extLst>
          </p:cNvPr>
          <p:cNvSpPr>
            <a:spLocks noGrp="1"/>
          </p:cNvSpPr>
          <p:nvPr>
            <p:ph type="subTitle" idx="1"/>
          </p:nvPr>
        </p:nvSpPr>
        <p:spPr>
          <a:xfrm>
            <a:off x="1524000" y="4334485"/>
            <a:ext cx="9144000" cy="1655762"/>
          </a:xfrm>
        </p:spPr>
        <p:txBody>
          <a:bodyPr>
            <a:normAutofit lnSpcReduction="10000"/>
          </a:bodyPr>
          <a:lstStyle/>
          <a:p>
            <a:r>
              <a:rPr lang="en-US" dirty="0">
                <a:solidFill>
                  <a:schemeClr val="accent1">
                    <a:lumMod val="50000"/>
                  </a:schemeClr>
                </a:solidFill>
              </a:rPr>
              <a:t>Summary of Waiver Changes</a:t>
            </a:r>
          </a:p>
          <a:p>
            <a:r>
              <a:rPr lang="en-US" dirty="0">
                <a:solidFill>
                  <a:schemeClr val="accent1">
                    <a:lumMod val="50000"/>
                  </a:schemeClr>
                </a:solidFill>
              </a:rPr>
              <a:t>July 2022</a:t>
            </a:r>
          </a:p>
          <a:p>
            <a:r>
              <a:rPr lang="en-US" dirty="0">
                <a:hlinkClick r:id="rId2"/>
              </a:rPr>
              <a:t>https://kdads.ks.gov/</a:t>
            </a:r>
            <a:r>
              <a:rPr lang="en-US" dirty="0"/>
              <a:t> </a:t>
            </a:r>
          </a:p>
          <a:p>
            <a:r>
              <a:rPr lang="en-US" dirty="0"/>
              <a:t>Presenters: Michele Heydon and Chris Cintron</a:t>
            </a:r>
          </a:p>
        </p:txBody>
      </p:sp>
      <p:sp>
        <p:nvSpPr>
          <p:cNvPr id="4" name="Slide Number Placeholder 3">
            <a:extLst>
              <a:ext uri="{FF2B5EF4-FFF2-40B4-BE49-F238E27FC236}">
                <a16:creationId xmlns:a16="http://schemas.microsoft.com/office/drawing/2014/main" id="{E530E62C-760A-4324-84EF-41FC3C9AE19B}"/>
              </a:ext>
            </a:extLst>
          </p:cNvPr>
          <p:cNvSpPr>
            <a:spLocks noGrp="1"/>
          </p:cNvSpPr>
          <p:nvPr>
            <p:ph type="sldNum" sz="quarter" idx="12"/>
          </p:nvPr>
        </p:nvSpPr>
        <p:spPr/>
        <p:txBody>
          <a:bodyPr/>
          <a:lstStyle/>
          <a:p>
            <a:fld id="{2A031036-EC6C-4BAE-B118-D8B183F01E36}" type="slidenum">
              <a:rPr lang="en-US" smtClean="0"/>
              <a:t>1</a:t>
            </a:fld>
            <a:endParaRPr lang="en-US"/>
          </a:p>
        </p:txBody>
      </p:sp>
    </p:spTree>
    <p:extLst>
      <p:ext uri="{BB962C8B-B14F-4D97-AF65-F5344CB8AC3E}">
        <p14:creationId xmlns:p14="http://schemas.microsoft.com/office/powerpoint/2010/main" val="2714089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F934C092-0A05-441E-95AF-3EFEF5C802FC}"/>
              </a:ext>
            </a:extLst>
          </p:cNvPr>
          <p:cNvSpPr>
            <a:spLocks noGrp="1"/>
          </p:cNvSpPr>
          <p:nvPr>
            <p:ph type="title"/>
          </p:nvPr>
        </p:nvSpPr>
        <p:spPr>
          <a:xfrm>
            <a:off x="838200" y="4654061"/>
            <a:ext cx="10515600" cy="1584814"/>
          </a:xfrm>
        </p:spPr>
        <p:txBody>
          <a:bodyPr>
            <a:normAutofit/>
          </a:bodyPr>
          <a:lstStyle/>
          <a:p>
            <a:pPr algn="l"/>
            <a:r>
              <a:rPr lang="en-US" sz="4400" dirty="0"/>
              <a:t>Unbundles Assistive Services, Vehicle Modification Services (VMS) </a:t>
            </a:r>
            <a:r>
              <a:rPr lang="en-US" dirty="0"/>
              <a:t>	</a:t>
            </a:r>
          </a:p>
        </p:txBody>
      </p:sp>
      <p:sp>
        <p:nvSpPr>
          <p:cNvPr id="4" name="Slide Number Placeholder 3">
            <a:extLst>
              <a:ext uri="{FF2B5EF4-FFF2-40B4-BE49-F238E27FC236}">
                <a16:creationId xmlns:a16="http://schemas.microsoft.com/office/drawing/2014/main" id="{386FC6D2-2826-48D8-8C5C-975623833A41}"/>
              </a:ext>
            </a:extLst>
          </p:cNvPr>
          <p:cNvSpPr>
            <a:spLocks noGrp="1"/>
          </p:cNvSpPr>
          <p:nvPr>
            <p:ph type="sldNum" sz="quarter" idx="12"/>
          </p:nvPr>
        </p:nvSpPr>
        <p:spPr/>
        <p:txBody>
          <a:bodyPr/>
          <a:lstStyle/>
          <a:p>
            <a:fld id="{2A031036-EC6C-4BAE-B118-D8B183F01E36}" type="slidenum">
              <a:rPr lang="en-US" smtClean="0"/>
              <a:t>10</a:t>
            </a:fld>
            <a:endParaRPr lang="en-US"/>
          </a:p>
        </p:txBody>
      </p:sp>
    </p:spTree>
    <p:extLst>
      <p:ext uri="{BB962C8B-B14F-4D97-AF65-F5344CB8AC3E}">
        <p14:creationId xmlns:p14="http://schemas.microsoft.com/office/powerpoint/2010/main" val="6848447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F80E36-A3E3-41B0-A3DD-196164CDE22A}"/>
              </a:ext>
            </a:extLst>
          </p:cNvPr>
          <p:cNvSpPr>
            <a:spLocks noGrp="1"/>
          </p:cNvSpPr>
          <p:nvPr>
            <p:ph type="title"/>
          </p:nvPr>
        </p:nvSpPr>
        <p:spPr>
          <a:xfrm>
            <a:off x="838200" y="365125"/>
            <a:ext cx="10515600" cy="1304017"/>
          </a:xfrm>
        </p:spPr>
        <p:txBody>
          <a:bodyPr>
            <a:normAutofit/>
          </a:bodyPr>
          <a:lstStyle/>
          <a:p>
            <a:r>
              <a:rPr lang="en-US" dirty="0"/>
              <a:t>Unbundled Assistive Services,                      Vehicle Modification Services (VMS) </a:t>
            </a:r>
          </a:p>
        </p:txBody>
      </p:sp>
      <p:sp>
        <p:nvSpPr>
          <p:cNvPr id="3" name="Content Placeholder 2">
            <a:extLst>
              <a:ext uri="{FF2B5EF4-FFF2-40B4-BE49-F238E27FC236}">
                <a16:creationId xmlns:a16="http://schemas.microsoft.com/office/drawing/2014/main" id="{2161457B-E422-4704-B68C-68969AD211CC}"/>
              </a:ext>
            </a:extLst>
          </p:cNvPr>
          <p:cNvSpPr>
            <a:spLocks noGrp="1"/>
          </p:cNvSpPr>
          <p:nvPr>
            <p:ph idx="1"/>
          </p:nvPr>
        </p:nvSpPr>
        <p:spPr>
          <a:xfrm>
            <a:off x="838200" y="1840229"/>
            <a:ext cx="10696074" cy="3950971"/>
          </a:xfrm>
        </p:spPr>
        <p:txBody>
          <a:bodyPr>
            <a:normAutofit/>
          </a:bodyPr>
          <a:lstStyle/>
          <a:p>
            <a:pPr marL="0" marR="0" indent="0" algn="just">
              <a:lnSpc>
                <a:spcPct val="100000"/>
              </a:lnSpc>
              <a:spcBef>
                <a:spcPts val="200"/>
              </a:spcBef>
              <a:spcAft>
                <a:spcPts val="0"/>
              </a:spcAft>
              <a:buNone/>
            </a:pPr>
            <a:r>
              <a:rPr lang="en-US" sz="2400" b="1" dirty="0">
                <a:solidFill>
                  <a:srgbClr val="2F5496"/>
                </a:solidFill>
                <a:effectLst/>
                <a:ea typeface="Times New Roman" panose="02020603050405020304" pitchFamily="18" charset="0"/>
                <a:cs typeface="Times New Roman" panose="02020603050405020304" pitchFamily="18" charset="0"/>
              </a:rPr>
              <a:t>Definition</a:t>
            </a:r>
          </a:p>
          <a:p>
            <a:pPr marL="0" marR="0" indent="0" algn="just">
              <a:lnSpc>
                <a:spcPct val="100000"/>
              </a:lnSpc>
              <a:spcBef>
                <a:spcPts val="0"/>
              </a:spcBef>
              <a:spcAft>
                <a:spcPts val="800"/>
              </a:spcAft>
              <a:buNone/>
            </a:pPr>
            <a:r>
              <a:rPr lang="en-US" sz="2400" i="1" dirty="0">
                <a:effectLst/>
                <a:ea typeface="Times New Roman" panose="02020603050405020304" pitchFamily="18" charset="0"/>
                <a:cs typeface="Times New Roman" panose="02020603050405020304" pitchFamily="18" charset="0"/>
              </a:rPr>
              <a:t>In HCBS waivers operated in the Kansas, Vehicle Modification Services (VMS) are adaptations or alterations to a vehicle that is the participant’s primary means of transportation. Vehicle modifications are specified by the person-centered service plan and are designed to accommodate the needs of the participant and enable the participant to integrate more fully into the community and to ensure the health, welfare and safety and integration by removing barriers to transportation.</a:t>
            </a:r>
          </a:p>
          <a:p>
            <a:pPr algn="l">
              <a:lnSpc>
                <a:spcPct val="100000"/>
              </a:lnSpc>
            </a:pPr>
            <a:endParaRPr lang="en-US" sz="1800" b="1" kern="0" dirty="0">
              <a:solidFill>
                <a:srgbClr val="283A68"/>
              </a:solidFill>
              <a:effectLst/>
              <a:ea typeface="Times New Roman" panose="02020603050405020304" pitchFamily="18" charset="0"/>
              <a:cs typeface="Times New Roman" panose="02020603050405020304" pitchFamily="18" charset="0"/>
            </a:endParaRPr>
          </a:p>
          <a:p>
            <a:pPr algn="l">
              <a:lnSpc>
                <a:spcPct val="100000"/>
              </a:lnSpc>
            </a:pPr>
            <a:endParaRPr lang="en-US" dirty="0"/>
          </a:p>
        </p:txBody>
      </p:sp>
      <p:sp>
        <p:nvSpPr>
          <p:cNvPr id="4" name="Slide Number Placeholder 3">
            <a:extLst>
              <a:ext uri="{FF2B5EF4-FFF2-40B4-BE49-F238E27FC236}">
                <a16:creationId xmlns:a16="http://schemas.microsoft.com/office/drawing/2014/main" id="{FC2B25FA-3A7C-4A2A-AC9A-CE56B3625E55}"/>
              </a:ext>
            </a:extLst>
          </p:cNvPr>
          <p:cNvSpPr>
            <a:spLocks noGrp="1"/>
          </p:cNvSpPr>
          <p:nvPr>
            <p:ph type="sldNum" sz="quarter" idx="12"/>
          </p:nvPr>
        </p:nvSpPr>
        <p:spPr/>
        <p:txBody>
          <a:bodyPr/>
          <a:lstStyle/>
          <a:p>
            <a:fld id="{2A031036-EC6C-4BAE-B118-D8B183F01E36}" type="slidenum">
              <a:rPr lang="en-US" smtClean="0"/>
              <a:t>11</a:t>
            </a:fld>
            <a:endParaRPr lang="en-US"/>
          </a:p>
        </p:txBody>
      </p:sp>
    </p:spTree>
    <p:extLst>
      <p:ext uri="{BB962C8B-B14F-4D97-AF65-F5344CB8AC3E}">
        <p14:creationId xmlns:p14="http://schemas.microsoft.com/office/powerpoint/2010/main" val="29966287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F80E36-A3E3-41B0-A3DD-196164CDE22A}"/>
              </a:ext>
            </a:extLst>
          </p:cNvPr>
          <p:cNvSpPr>
            <a:spLocks noGrp="1"/>
          </p:cNvSpPr>
          <p:nvPr>
            <p:ph type="title"/>
          </p:nvPr>
        </p:nvSpPr>
        <p:spPr>
          <a:xfrm>
            <a:off x="838200" y="667656"/>
            <a:ext cx="10515600" cy="1023031"/>
          </a:xfrm>
        </p:spPr>
        <p:txBody>
          <a:bodyPr/>
          <a:lstStyle/>
          <a:p>
            <a:r>
              <a:rPr lang="en-US" dirty="0"/>
              <a:t>Unbundled Assistive Services, VMS </a:t>
            </a:r>
          </a:p>
        </p:txBody>
      </p:sp>
      <p:sp>
        <p:nvSpPr>
          <p:cNvPr id="3" name="Content Placeholder 2">
            <a:extLst>
              <a:ext uri="{FF2B5EF4-FFF2-40B4-BE49-F238E27FC236}">
                <a16:creationId xmlns:a16="http://schemas.microsoft.com/office/drawing/2014/main" id="{2161457B-E422-4704-B68C-68969AD211CC}"/>
              </a:ext>
            </a:extLst>
          </p:cNvPr>
          <p:cNvSpPr>
            <a:spLocks noGrp="1"/>
          </p:cNvSpPr>
          <p:nvPr>
            <p:ph idx="1"/>
          </p:nvPr>
        </p:nvSpPr>
        <p:spPr>
          <a:xfrm>
            <a:off x="838200" y="1690688"/>
            <a:ext cx="10062029" cy="4755832"/>
          </a:xfrm>
        </p:spPr>
        <p:txBody>
          <a:bodyPr>
            <a:normAutofit/>
          </a:bodyPr>
          <a:lstStyle/>
          <a:p>
            <a:pPr marL="0" marR="0" indent="0" algn="just">
              <a:lnSpc>
                <a:spcPct val="100000"/>
              </a:lnSpc>
              <a:spcBef>
                <a:spcPts val="0"/>
              </a:spcBef>
              <a:spcAft>
                <a:spcPts val="800"/>
              </a:spcAft>
              <a:buNone/>
            </a:pPr>
            <a:r>
              <a:rPr lang="en-US" sz="2400" b="1" dirty="0">
                <a:solidFill>
                  <a:schemeClr val="accent1">
                    <a:lumMod val="75000"/>
                  </a:schemeClr>
                </a:solidFill>
                <a:effectLst/>
                <a:ea typeface="Times New Roman" panose="02020603050405020304" pitchFamily="18" charset="0"/>
                <a:cs typeface="Times New Roman" panose="02020603050405020304" pitchFamily="18" charset="0"/>
              </a:rPr>
              <a:t>The following as specifically excluded from VMS:</a:t>
            </a:r>
            <a:endParaRPr lang="en-US" sz="2400" dirty="0">
              <a:solidFill>
                <a:schemeClr val="accent1">
                  <a:lumMod val="75000"/>
                </a:schemeClr>
              </a:solidFill>
              <a:effectLst/>
              <a:ea typeface="Times New Roman" panose="02020603050405020304" pitchFamily="18" charset="0"/>
              <a:cs typeface="Times New Roman" panose="02020603050405020304" pitchFamily="18" charset="0"/>
            </a:endParaRPr>
          </a:p>
          <a:p>
            <a:pPr marL="800100" lvl="1" indent="-342900" algn="just">
              <a:lnSpc>
                <a:spcPct val="100000"/>
              </a:lnSpc>
              <a:spcBef>
                <a:spcPts val="0"/>
              </a:spcBef>
              <a:buFont typeface="Symbol" panose="05050102010706020507" pitchFamily="18" charset="2"/>
              <a:buChar char=""/>
            </a:pPr>
            <a:r>
              <a:rPr lang="en-US" dirty="0">
                <a:effectLst/>
                <a:ea typeface="Times New Roman" panose="02020603050405020304" pitchFamily="18" charset="0"/>
                <a:cs typeface="Times New Roman" panose="02020603050405020304" pitchFamily="18" charset="0"/>
              </a:rPr>
              <a:t>Purchase or lease of new or used vehicles, </a:t>
            </a:r>
          </a:p>
          <a:p>
            <a:pPr marL="800100" lvl="1" indent="-342900" algn="just">
              <a:lnSpc>
                <a:spcPct val="100000"/>
              </a:lnSpc>
              <a:spcBef>
                <a:spcPts val="0"/>
              </a:spcBef>
              <a:buFont typeface="Symbol" panose="05050102010706020507" pitchFamily="18" charset="2"/>
              <a:buChar char=""/>
            </a:pPr>
            <a:r>
              <a:rPr lang="en-US" dirty="0">
                <a:effectLst/>
                <a:ea typeface="Times New Roman" panose="02020603050405020304" pitchFamily="18" charset="0"/>
                <a:cs typeface="Times New Roman" panose="02020603050405020304" pitchFamily="18" charset="0"/>
              </a:rPr>
              <a:t>General vehicle maintenance or repair, except upkeep and maintenance of the modifications.</a:t>
            </a:r>
          </a:p>
          <a:p>
            <a:pPr marL="800100" lvl="1" indent="-342900" algn="just">
              <a:lnSpc>
                <a:spcPct val="100000"/>
              </a:lnSpc>
              <a:spcBef>
                <a:spcPts val="0"/>
              </a:spcBef>
              <a:buFont typeface="Symbol" panose="05050102010706020507" pitchFamily="18" charset="2"/>
              <a:buChar char=""/>
            </a:pPr>
            <a:r>
              <a:rPr lang="en-US" dirty="0">
                <a:effectLst/>
                <a:ea typeface="Times New Roman" panose="02020603050405020304" pitchFamily="18" charset="0"/>
                <a:cs typeface="Times New Roman" panose="02020603050405020304" pitchFamily="18" charset="0"/>
              </a:rPr>
              <a:t>State inspections, insurance, gasoline, fines, tickets, or the purchase of warranties.</a:t>
            </a:r>
          </a:p>
          <a:p>
            <a:pPr marL="800100" lvl="1" indent="-342900" algn="just">
              <a:lnSpc>
                <a:spcPct val="100000"/>
              </a:lnSpc>
              <a:spcBef>
                <a:spcPts val="0"/>
              </a:spcBef>
              <a:spcAft>
                <a:spcPts val="800"/>
              </a:spcAft>
              <a:buFont typeface="Symbol" panose="05050102010706020507" pitchFamily="18" charset="2"/>
              <a:buChar char=""/>
            </a:pPr>
            <a:r>
              <a:rPr lang="en-US" dirty="0">
                <a:effectLst/>
                <a:ea typeface="Times New Roman" panose="02020603050405020304" pitchFamily="18" charset="0"/>
                <a:cs typeface="Times New Roman" panose="02020603050405020304" pitchFamily="18" charset="0"/>
              </a:rPr>
              <a:t>Adaptations or improvements to the vehicle that are of general utility, and are not of direct medical or remedial benefit to the individual. </a:t>
            </a:r>
          </a:p>
          <a:p>
            <a:pPr algn="l">
              <a:lnSpc>
                <a:spcPct val="100000"/>
              </a:lnSpc>
            </a:pPr>
            <a:endParaRPr lang="en-US" dirty="0"/>
          </a:p>
        </p:txBody>
      </p:sp>
      <p:sp>
        <p:nvSpPr>
          <p:cNvPr id="4" name="Slide Number Placeholder 3">
            <a:extLst>
              <a:ext uri="{FF2B5EF4-FFF2-40B4-BE49-F238E27FC236}">
                <a16:creationId xmlns:a16="http://schemas.microsoft.com/office/drawing/2014/main" id="{D18F25CA-6520-4911-9C99-A9C38BCF6F18}"/>
              </a:ext>
            </a:extLst>
          </p:cNvPr>
          <p:cNvSpPr>
            <a:spLocks noGrp="1"/>
          </p:cNvSpPr>
          <p:nvPr>
            <p:ph type="sldNum" sz="quarter" idx="12"/>
          </p:nvPr>
        </p:nvSpPr>
        <p:spPr/>
        <p:txBody>
          <a:bodyPr/>
          <a:lstStyle/>
          <a:p>
            <a:fld id="{2A031036-EC6C-4BAE-B118-D8B183F01E36}" type="slidenum">
              <a:rPr lang="en-US" smtClean="0"/>
              <a:t>12</a:t>
            </a:fld>
            <a:endParaRPr lang="en-US"/>
          </a:p>
        </p:txBody>
      </p:sp>
    </p:spTree>
    <p:extLst>
      <p:ext uri="{BB962C8B-B14F-4D97-AF65-F5344CB8AC3E}">
        <p14:creationId xmlns:p14="http://schemas.microsoft.com/office/powerpoint/2010/main" val="18100563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F422B9A-E077-4620-8024-C69FCA9B7D27}"/>
              </a:ext>
            </a:extLst>
          </p:cNvPr>
          <p:cNvSpPr>
            <a:spLocks noGrp="1"/>
          </p:cNvSpPr>
          <p:nvPr>
            <p:ph type="title"/>
          </p:nvPr>
        </p:nvSpPr>
        <p:spPr/>
        <p:txBody>
          <a:bodyPr>
            <a:normAutofit/>
          </a:bodyPr>
          <a:lstStyle/>
          <a:p>
            <a:pPr algn="l"/>
            <a:r>
              <a:rPr lang="en-US" sz="4000" dirty="0"/>
              <a:t>Unbundled Assistive Services, Home and Environment Modification Services (HEMS) </a:t>
            </a:r>
          </a:p>
        </p:txBody>
      </p:sp>
      <p:sp>
        <p:nvSpPr>
          <p:cNvPr id="4" name="Slide Number Placeholder 3">
            <a:extLst>
              <a:ext uri="{FF2B5EF4-FFF2-40B4-BE49-F238E27FC236}">
                <a16:creationId xmlns:a16="http://schemas.microsoft.com/office/drawing/2014/main" id="{E693FB0A-A12A-47DF-9F6C-30DDA7F097D8}"/>
              </a:ext>
            </a:extLst>
          </p:cNvPr>
          <p:cNvSpPr>
            <a:spLocks noGrp="1"/>
          </p:cNvSpPr>
          <p:nvPr>
            <p:ph type="sldNum" sz="quarter" idx="12"/>
          </p:nvPr>
        </p:nvSpPr>
        <p:spPr/>
        <p:txBody>
          <a:bodyPr/>
          <a:lstStyle/>
          <a:p>
            <a:fld id="{2A031036-EC6C-4BAE-B118-D8B183F01E36}" type="slidenum">
              <a:rPr lang="en-US" smtClean="0"/>
              <a:t>13</a:t>
            </a:fld>
            <a:endParaRPr lang="en-US"/>
          </a:p>
        </p:txBody>
      </p:sp>
    </p:spTree>
    <p:extLst>
      <p:ext uri="{BB962C8B-B14F-4D97-AF65-F5344CB8AC3E}">
        <p14:creationId xmlns:p14="http://schemas.microsoft.com/office/powerpoint/2010/main" val="7727770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6F2A43-85FE-4D35-AE26-FDCC3184E12C}"/>
              </a:ext>
            </a:extLst>
          </p:cNvPr>
          <p:cNvSpPr>
            <a:spLocks noGrp="1"/>
          </p:cNvSpPr>
          <p:nvPr>
            <p:ph type="title"/>
          </p:nvPr>
        </p:nvSpPr>
        <p:spPr/>
        <p:txBody>
          <a:bodyPr/>
          <a:lstStyle/>
          <a:p>
            <a:r>
              <a:rPr lang="en-US" dirty="0"/>
              <a:t>Unbundled Assistive Services, Home and Environment Modification Services (HEMS) </a:t>
            </a:r>
          </a:p>
        </p:txBody>
      </p:sp>
      <p:sp>
        <p:nvSpPr>
          <p:cNvPr id="3" name="Content Placeholder 2">
            <a:extLst>
              <a:ext uri="{FF2B5EF4-FFF2-40B4-BE49-F238E27FC236}">
                <a16:creationId xmlns:a16="http://schemas.microsoft.com/office/drawing/2014/main" id="{76F52438-C7E1-4D33-8B33-1F7D443D79BC}"/>
              </a:ext>
            </a:extLst>
          </p:cNvPr>
          <p:cNvSpPr>
            <a:spLocks noGrp="1"/>
          </p:cNvSpPr>
          <p:nvPr>
            <p:ph idx="1"/>
          </p:nvPr>
        </p:nvSpPr>
        <p:spPr>
          <a:xfrm>
            <a:off x="838200" y="1690688"/>
            <a:ext cx="10515600" cy="4318226"/>
          </a:xfrm>
        </p:spPr>
        <p:txBody>
          <a:bodyPr>
            <a:noAutofit/>
          </a:bodyPr>
          <a:lstStyle/>
          <a:p>
            <a:pPr marL="0" marR="0" indent="0" algn="just">
              <a:lnSpc>
                <a:spcPct val="100000"/>
              </a:lnSpc>
              <a:spcBef>
                <a:spcPts val="200"/>
              </a:spcBef>
              <a:spcAft>
                <a:spcPts val="0"/>
              </a:spcAft>
              <a:buNone/>
            </a:pPr>
            <a:r>
              <a:rPr lang="en-US" sz="2400" b="1" dirty="0">
                <a:solidFill>
                  <a:srgbClr val="2F5496"/>
                </a:solidFill>
                <a:effectLst/>
                <a:ea typeface="Times New Roman" panose="02020603050405020304" pitchFamily="18" charset="0"/>
                <a:cs typeface="Times New Roman" panose="02020603050405020304" pitchFamily="18" charset="0"/>
              </a:rPr>
              <a:t>Definition</a:t>
            </a:r>
          </a:p>
          <a:p>
            <a:pPr marL="0" marR="0" indent="0" algn="just">
              <a:lnSpc>
                <a:spcPct val="100000"/>
              </a:lnSpc>
              <a:spcBef>
                <a:spcPts val="0"/>
              </a:spcBef>
              <a:spcAft>
                <a:spcPts val="800"/>
              </a:spcAft>
              <a:buNone/>
            </a:pPr>
            <a:r>
              <a:rPr lang="en-US" sz="2400" i="1" dirty="0">
                <a:effectLst/>
                <a:ea typeface="Times New Roman" panose="02020603050405020304" pitchFamily="18" charset="0"/>
                <a:cs typeface="Times New Roman" panose="02020603050405020304" pitchFamily="18" charset="0"/>
              </a:rPr>
              <a:t>Home and Environmental Modification Services (HEMS) are physical modifications to the participant’s home based on an assessment designed to support the participant’s efforts to function with greater independence and to create a safer, healthier environment. The need for HEMS adaptations shall be determined through the person-centered service plan. This service may be substituted for Personal Services only when they have been identified as a cost-effective alternative to Personal Services on the participant's Person-Centered Service Plan. Participants will have complete access to choose any qualified provider with consideration given to the most economical option available to meet the participant's assessed needs. </a:t>
            </a:r>
          </a:p>
        </p:txBody>
      </p:sp>
      <p:sp>
        <p:nvSpPr>
          <p:cNvPr id="4" name="Slide Number Placeholder 3">
            <a:extLst>
              <a:ext uri="{FF2B5EF4-FFF2-40B4-BE49-F238E27FC236}">
                <a16:creationId xmlns:a16="http://schemas.microsoft.com/office/drawing/2014/main" id="{B981DB79-FBF6-42E8-B2EB-7ABACA1C0E21}"/>
              </a:ext>
            </a:extLst>
          </p:cNvPr>
          <p:cNvSpPr>
            <a:spLocks noGrp="1"/>
          </p:cNvSpPr>
          <p:nvPr>
            <p:ph type="sldNum" sz="quarter" idx="12"/>
          </p:nvPr>
        </p:nvSpPr>
        <p:spPr/>
        <p:txBody>
          <a:bodyPr/>
          <a:lstStyle/>
          <a:p>
            <a:fld id="{2A031036-EC6C-4BAE-B118-D8B183F01E36}" type="slidenum">
              <a:rPr lang="en-US" smtClean="0"/>
              <a:t>14</a:t>
            </a:fld>
            <a:endParaRPr lang="en-US"/>
          </a:p>
        </p:txBody>
      </p:sp>
    </p:spTree>
    <p:extLst>
      <p:ext uri="{BB962C8B-B14F-4D97-AF65-F5344CB8AC3E}">
        <p14:creationId xmlns:p14="http://schemas.microsoft.com/office/powerpoint/2010/main" val="33162692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C08467D-0024-450E-B2C6-8307B7386EE3}"/>
              </a:ext>
            </a:extLst>
          </p:cNvPr>
          <p:cNvSpPr>
            <a:spLocks noGrp="1"/>
          </p:cNvSpPr>
          <p:nvPr>
            <p:ph idx="1"/>
          </p:nvPr>
        </p:nvSpPr>
        <p:spPr>
          <a:xfrm>
            <a:off x="838200" y="1690688"/>
            <a:ext cx="10047514" cy="4486275"/>
          </a:xfrm>
        </p:spPr>
        <p:txBody>
          <a:bodyPr/>
          <a:lstStyle/>
          <a:p>
            <a:pPr marL="0" indent="0">
              <a:lnSpc>
                <a:spcPct val="100000"/>
              </a:lnSpc>
              <a:buNone/>
            </a:pPr>
            <a:r>
              <a:rPr lang="en-US" sz="2400" b="1" dirty="0">
                <a:solidFill>
                  <a:schemeClr val="accent1">
                    <a:lumMod val="75000"/>
                  </a:schemeClr>
                </a:solidFill>
                <a:ea typeface="Times New Roman" panose="02020603050405020304" pitchFamily="18" charset="0"/>
                <a:cs typeface="Times New Roman" panose="02020603050405020304" pitchFamily="18" charset="0"/>
              </a:rPr>
              <a:t>Definition Cont.</a:t>
            </a:r>
          </a:p>
          <a:p>
            <a:pPr marL="0" indent="0">
              <a:lnSpc>
                <a:spcPct val="100000"/>
              </a:lnSpc>
              <a:buNone/>
            </a:pPr>
            <a:r>
              <a:rPr lang="en-US" sz="2400" i="1" dirty="0">
                <a:ea typeface="Times New Roman" panose="02020603050405020304" pitchFamily="18" charset="0"/>
                <a:cs typeface="Times New Roman" panose="02020603050405020304" pitchFamily="18" charset="0"/>
              </a:rPr>
              <a:t>This service is limited to those services not covered through the Medicaid State Plan, Early and Periodic Screening, Diagnostic and Treatment (EPSDT),  and which cannot be procured from other formal or informal resources (such as Vocational Rehabilitation, Rehabilitation Act of 1973, or the Educational System.)  HCBS waiver funding is used as the last resort's funding source and requires prior authorization from the participant's chosen </a:t>
            </a:r>
            <a:r>
              <a:rPr lang="en-US" sz="2400" i="1" dirty="0" err="1">
                <a:ea typeface="Times New Roman" panose="02020603050405020304" pitchFamily="18" charset="0"/>
                <a:cs typeface="Times New Roman" panose="02020603050405020304" pitchFamily="18" charset="0"/>
              </a:rPr>
              <a:t>KanCare</a:t>
            </a:r>
            <a:r>
              <a:rPr lang="en-US" sz="2400" i="1" dirty="0">
                <a:ea typeface="Times New Roman" panose="02020603050405020304" pitchFamily="18" charset="0"/>
                <a:cs typeface="Times New Roman" panose="02020603050405020304" pitchFamily="18" charset="0"/>
              </a:rPr>
              <a:t> MCO.</a:t>
            </a:r>
          </a:p>
          <a:p>
            <a:pPr marL="0" indent="0">
              <a:lnSpc>
                <a:spcPct val="100000"/>
              </a:lnSpc>
              <a:buNone/>
            </a:pPr>
            <a:endParaRPr lang="en-US" dirty="0"/>
          </a:p>
        </p:txBody>
      </p:sp>
      <p:sp>
        <p:nvSpPr>
          <p:cNvPr id="4" name="Slide Number Placeholder 3">
            <a:extLst>
              <a:ext uri="{FF2B5EF4-FFF2-40B4-BE49-F238E27FC236}">
                <a16:creationId xmlns:a16="http://schemas.microsoft.com/office/drawing/2014/main" id="{F388BF42-F3A6-4CE0-BBCC-C4D6766C119B}"/>
              </a:ext>
            </a:extLst>
          </p:cNvPr>
          <p:cNvSpPr>
            <a:spLocks noGrp="1"/>
          </p:cNvSpPr>
          <p:nvPr>
            <p:ph type="sldNum" sz="quarter" idx="12"/>
          </p:nvPr>
        </p:nvSpPr>
        <p:spPr/>
        <p:txBody>
          <a:bodyPr/>
          <a:lstStyle/>
          <a:p>
            <a:fld id="{2A031036-EC6C-4BAE-B118-D8B183F01E36}" type="slidenum">
              <a:rPr lang="en-US" smtClean="0"/>
              <a:t>15</a:t>
            </a:fld>
            <a:endParaRPr lang="en-US"/>
          </a:p>
        </p:txBody>
      </p:sp>
      <p:sp>
        <p:nvSpPr>
          <p:cNvPr id="6" name="Title 1">
            <a:extLst>
              <a:ext uri="{FF2B5EF4-FFF2-40B4-BE49-F238E27FC236}">
                <a16:creationId xmlns:a16="http://schemas.microsoft.com/office/drawing/2014/main" id="{F06F3C9C-14C1-4807-B2D7-9FF9985AECC3}"/>
              </a:ext>
            </a:extLst>
          </p:cNvPr>
          <p:cNvSpPr>
            <a:spLocks noGrp="1"/>
          </p:cNvSpPr>
          <p:nvPr>
            <p:ph type="title"/>
          </p:nvPr>
        </p:nvSpPr>
        <p:spPr>
          <a:xfrm>
            <a:off x="838200" y="365125"/>
            <a:ext cx="10515600" cy="1325563"/>
          </a:xfrm>
        </p:spPr>
        <p:txBody>
          <a:bodyPr/>
          <a:lstStyle/>
          <a:p>
            <a:r>
              <a:rPr lang="en-US" dirty="0"/>
              <a:t>Unbundled Assistive Services, Home and Environment Modification Services (HEMS) </a:t>
            </a:r>
          </a:p>
        </p:txBody>
      </p:sp>
    </p:spTree>
    <p:extLst>
      <p:ext uri="{BB962C8B-B14F-4D97-AF65-F5344CB8AC3E}">
        <p14:creationId xmlns:p14="http://schemas.microsoft.com/office/powerpoint/2010/main" val="387479545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6F2A43-85FE-4D35-AE26-FDCC3184E12C}"/>
              </a:ext>
            </a:extLst>
          </p:cNvPr>
          <p:cNvSpPr>
            <a:spLocks noGrp="1"/>
          </p:cNvSpPr>
          <p:nvPr>
            <p:ph type="title"/>
          </p:nvPr>
        </p:nvSpPr>
        <p:spPr/>
        <p:txBody>
          <a:bodyPr/>
          <a:lstStyle/>
          <a:p>
            <a:r>
              <a:rPr lang="en-US" dirty="0"/>
              <a:t>Unbundled Assistive Services, HEMS </a:t>
            </a:r>
          </a:p>
        </p:txBody>
      </p:sp>
      <p:sp>
        <p:nvSpPr>
          <p:cNvPr id="3" name="Content Placeholder 2">
            <a:extLst>
              <a:ext uri="{FF2B5EF4-FFF2-40B4-BE49-F238E27FC236}">
                <a16:creationId xmlns:a16="http://schemas.microsoft.com/office/drawing/2014/main" id="{76F52438-C7E1-4D33-8B33-1F7D443D79BC}"/>
              </a:ext>
            </a:extLst>
          </p:cNvPr>
          <p:cNvSpPr>
            <a:spLocks noGrp="1"/>
          </p:cNvSpPr>
          <p:nvPr>
            <p:ph idx="1"/>
          </p:nvPr>
        </p:nvSpPr>
        <p:spPr>
          <a:xfrm>
            <a:off x="457200" y="1840229"/>
            <a:ext cx="10645140" cy="3838676"/>
          </a:xfrm>
        </p:spPr>
        <p:txBody>
          <a:bodyPr>
            <a:normAutofit/>
          </a:bodyPr>
          <a:lstStyle/>
          <a:p>
            <a:pPr marL="0" marR="0" algn="just">
              <a:lnSpc>
                <a:spcPct val="125000"/>
              </a:lnSpc>
              <a:spcBef>
                <a:spcPts val="200"/>
              </a:spcBef>
              <a:spcAft>
                <a:spcPts val="0"/>
              </a:spcAft>
            </a:pPr>
            <a:endParaRPr lang="en-US" sz="1800" dirty="0">
              <a:effectLst/>
              <a:latin typeface="Arial Nova" panose="020B0504020202020204" pitchFamily="34" charset="0"/>
              <a:ea typeface="Times New Roman" panose="02020603050405020304" pitchFamily="18" charset="0"/>
              <a:cs typeface="Times New Roman" panose="02020603050405020304" pitchFamily="18" charset="0"/>
            </a:endParaRPr>
          </a:p>
          <a:p>
            <a:pPr algn="l"/>
            <a:endParaRPr lang="en-US" dirty="0"/>
          </a:p>
        </p:txBody>
      </p:sp>
      <p:sp>
        <p:nvSpPr>
          <p:cNvPr id="5" name="TextBox 4">
            <a:extLst>
              <a:ext uri="{FF2B5EF4-FFF2-40B4-BE49-F238E27FC236}">
                <a16:creationId xmlns:a16="http://schemas.microsoft.com/office/drawing/2014/main" id="{72B733BC-BD09-4EFF-AF63-FE03219EE575}"/>
              </a:ext>
            </a:extLst>
          </p:cNvPr>
          <p:cNvSpPr txBox="1"/>
          <p:nvPr/>
        </p:nvSpPr>
        <p:spPr>
          <a:xfrm>
            <a:off x="838200" y="1305793"/>
            <a:ext cx="10645140" cy="5850319"/>
          </a:xfrm>
          <a:prstGeom prst="rect">
            <a:avLst/>
          </a:prstGeom>
          <a:noFill/>
        </p:spPr>
        <p:txBody>
          <a:bodyPr wrap="square">
            <a:spAutoFit/>
          </a:bodyPr>
          <a:lstStyle/>
          <a:p>
            <a:pPr marL="0" marR="0" algn="just">
              <a:spcBef>
                <a:spcPts val="200"/>
              </a:spcBef>
              <a:spcAft>
                <a:spcPts val="0"/>
              </a:spcAft>
            </a:pPr>
            <a:endParaRPr lang="en-US" sz="2400" b="1" dirty="0">
              <a:solidFill>
                <a:srgbClr val="2F5496"/>
              </a:solidFill>
              <a:effectLst/>
              <a:ea typeface="Times New Roman" panose="02020603050405020304" pitchFamily="18" charset="0"/>
              <a:cs typeface="Times New Roman" panose="02020603050405020304" pitchFamily="18" charset="0"/>
            </a:endParaRPr>
          </a:p>
          <a:p>
            <a:pPr marL="0" marR="0" algn="just">
              <a:spcBef>
                <a:spcPts val="0"/>
              </a:spcBef>
              <a:spcAft>
                <a:spcPts val="800"/>
              </a:spcAft>
            </a:pPr>
            <a:r>
              <a:rPr lang="en-US" sz="2400" b="1" dirty="0">
                <a:solidFill>
                  <a:schemeClr val="accent1">
                    <a:lumMod val="75000"/>
                  </a:schemeClr>
                </a:solidFill>
                <a:effectLst/>
                <a:ea typeface="Times New Roman" panose="02020603050405020304" pitchFamily="18" charset="0"/>
                <a:cs typeface="Times New Roman" panose="02020603050405020304" pitchFamily="18" charset="0"/>
              </a:rPr>
              <a:t>HEMS adaptations may include but shall not be limited to the following:</a:t>
            </a:r>
          </a:p>
          <a:p>
            <a:pPr marL="800100" lvl="1" indent="-342900" algn="just">
              <a:buFont typeface="Symbol" panose="05050102010706020507" pitchFamily="18" charset="2"/>
              <a:buChar char=""/>
            </a:pPr>
            <a:r>
              <a:rPr lang="en-US" sz="2400" dirty="0">
                <a:effectLst/>
                <a:ea typeface="Times New Roman" panose="02020603050405020304" pitchFamily="18" charset="0"/>
                <a:cs typeface="Times New Roman" panose="02020603050405020304" pitchFamily="18" charset="0"/>
              </a:rPr>
              <a:t>Modifications to the environment</a:t>
            </a:r>
          </a:p>
          <a:p>
            <a:pPr marL="1200150" lvl="2" indent="-285750" algn="just">
              <a:buFont typeface="Courier New" panose="02070309020205020404" pitchFamily="49" charset="0"/>
              <a:buChar char="o"/>
            </a:pPr>
            <a:r>
              <a:rPr lang="en-US" sz="2400" dirty="0">
                <a:effectLst/>
                <a:ea typeface="Times New Roman" panose="02020603050405020304" pitchFamily="18" charset="0"/>
                <a:cs typeface="Times New Roman" panose="02020603050405020304" pitchFamily="18" charset="0"/>
              </a:rPr>
              <a:t>Installation of grab bars; </a:t>
            </a:r>
          </a:p>
          <a:p>
            <a:pPr marL="1200150" lvl="2" indent="-285750" algn="just">
              <a:buFont typeface="Courier New" panose="02070309020205020404" pitchFamily="49" charset="0"/>
              <a:buChar char="o"/>
            </a:pPr>
            <a:r>
              <a:rPr lang="en-US" sz="2400" dirty="0">
                <a:effectLst/>
                <a:ea typeface="Times New Roman" panose="02020603050405020304" pitchFamily="18" charset="0"/>
                <a:cs typeface="Times New Roman" panose="02020603050405020304" pitchFamily="18" charset="0"/>
              </a:rPr>
              <a:t>Construction of access ramps and railings; </a:t>
            </a:r>
          </a:p>
          <a:p>
            <a:pPr marL="1200150" lvl="2" indent="-285750" algn="just">
              <a:buFont typeface="Courier New" panose="02070309020205020404" pitchFamily="49" charset="0"/>
              <a:buChar char="o"/>
            </a:pPr>
            <a:r>
              <a:rPr lang="en-US" sz="2400" dirty="0">
                <a:effectLst/>
                <a:ea typeface="Times New Roman" panose="02020603050405020304" pitchFamily="18" charset="0"/>
                <a:cs typeface="Times New Roman" panose="02020603050405020304" pitchFamily="18" charset="0"/>
              </a:rPr>
              <a:t>Installation of detectable warnings on walking surfaces; </a:t>
            </a:r>
          </a:p>
          <a:p>
            <a:pPr marL="1200150" lvl="2" indent="-285750" algn="just">
              <a:buFont typeface="Courier New" panose="02070309020205020404" pitchFamily="49" charset="0"/>
              <a:buChar char="o"/>
            </a:pPr>
            <a:r>
              <a:rPr lang="en-US" sz="2400" dirty="0">
                <a:effectLst/>
                <a:ea typeface="Times New Roman" panose="02020603050405020304" pitchFamily="18" charset="0"/>
                <a:cs typeface="Times New Roman" panose="02020603050405020304" pitchFamily="18" charset="0"/>
              </a:rPr>
              <a:t>Alerting devices for participant who has a hearing or sight impairment; </a:t>
            </a:r>
          </a:p>
          <a:p>
            <a:pPr marL="1200150" lvl="2" indent="-285750" algn="just">
              <a:buFont typeface="Courier New" panose="02070309020205020404" pitchFamily="49" charset="0"/>
              <a:buChar char="o"/>
            </a:pPr>
            <a:r>
              <a:rPr lang="en-US" sz="2400" dirty="0">
                <a:effectLst/>
                <a:ea typeface="Times New Roman" panose="02020603050405020304" pitchFamily="18" charset="0"/>
                <a:cs typeface="Times New Roman" panose="02020603050405020304" pitchFamily="18" charset="0"/>
              </a:rPr>
              <a:t>Adaptations to the electrical, telephone, and lighting systems; </a:t>
            </a:r>
          </a:p>
          <a:p>
            <a:pPr marL="1200150" lvl="2" indent="-285750" algn="just">
              <a:buFont typeface="Courier New" panose="02070309020205020404" pitchFamily="49" charset="0"/>
              <a:buChar char="o"/>
            </a:pPr>
            <a:r>
              <a:rPr lang="en-US" sz="2400" dirty="0">
                <a:effectLst/>
                <a:ea typeface="Times New Roman" panose="02020603050405020304" pitchFamily="18" charset="0"/>
                <a:cs typeface="Times New Roman" panose="02020603050405020304" pitchFamily="18" charset="0"/>
              </a:rPr>
              <a:t>Generator to support medical and health devices that require electricity;</a:t>
            </a:r>
            <a:r>
              <a:rPr lang="en-US" sz="2400" dirty="0">
                <a:solidFill>
                  <a:prstClr val="black"/>
                </a:solidFill>
                <a:ea typeface="Times New Roman" panose="02020603050405020304" pitchFamily="18" charset="0"/>
                <a:cs typeface="Times New Roman" panose="02020603050405020304" pitchFamily="18" charset="0"/>
              </a:rPr>
              <a:t> </a:t>
            </a:r>
          </a:p>
          <a:p>
            <a:pPr marL="1200150" lvl="2" indent="-285750" algn="just">
              <a:buFont typeface="Courier New" panose="02070309020205020404" pitchFamily="49" charset="0"/>
              <a:buChar char="o"/>
            </a:pPr>
            <a:r>
              <a:rPr lang="en-US" sz="2400" dirty="0">
                <a:solidFill>
                  <a:prstClr val="black"/>
                </a:solidFill>
                <a:ea typeface="Times New Roman" panose="02020603050405020304" pitchFamily="18" charset="0"/>
                <a:cs typeface="Times New Roman" panose="02020603050405020304" pitchFamily="18" charset="0"/>
              </a:rPr>
              <a:t>Widening of doorways and halls; </a:t>
            </a:r>
          </a:p>
          <a:p>
            <a:pPr marL="1200150" lvl="2" indent="-285750" algn="just">
              <a:buFont typeface="Courier New" panose="02070309020205020404" pitchFamily="49" charset="0"/>
              <a:buChar char="o"/>
            </a:pPr>
            <a:r>
              <a:rPr lang="en-US" sz="2400" dirty="0">
                <a:solidFill>
                  <a:prstClr val="black"/>
                </a:solidFill>
                <a:ea typeface="Times New Roman" panose="02020603050405020304" pitchFamily="18" charset="0"/>
                <a:cs typeface="Times New Roman" panose="02020603050405020304" pitchFamily="18" charset="0"/>
              </a:rPr>
              <a:t>Door openers; </a:t>
            </a:r>
            <a:endParaRPr lang="en-US" sz="2400" dirty="0">
              <a:ea typeface="Times New Roman" panose="02020603050405020304" pitchFamily="18" charset="0"/>
              <a:cs typeface="Times New Roman" panose="02020603050405020304" pitchFamily="18" charset="0"/>
            </a:endParaRPr>
          </a:p>
          <a:p>
            <a:pPr marL="1200150" lvl="2" indent="-285750" algn="just">
              <a:buFont typeface="Courier New" panose="02070309020205020404" pitchFamily="49" charset="0"/>
              <a:buChar char="o"/>
            </a:pPr>
            <a:endParaRPr lang="en-US" sz="2400" dirty="0">
              <a:effectLst/>
              <a:ea typeface="Times New Roman" panose="02020603050405020304" pitchFamily="18" charset="0"/>
              <a:cs typeface="Times New Roman" panose="02020603050405020304" pitchFamily="18" charset="0"/>
            </a:endParaRPr>
          </a:p>
          <a:p>
            <a:pPr marL="1085850" lvl="2" indent="-171450" algn="just" defTabSz="914400">
              <a:buFont typeface="Courier New" panose="02070309020205020404" pitchFamily="49" charset="0"/>
              <a:buChar char="o"/>
              <a:defRPr/>
            </a:pPr>
            <a:endParaRPr lang="en-US" sz="1050" dirty="0">
              <a:effectLst/>
              <a:latin typeface="Calibri" panose="020F0502020204030204" pitchFamily="34" charset="0"/>
              <a:ea typeface="Times New Roman" panose="02020603050405020304" pitchFamily="18" charset="0"/>
              <a:cs typeface="Times New Roman" panose="02020603050405020304" pitchFamily="18" charset="0"/>
            </a:endParaRPr>
          </a:p>
          <a:p>
            <a:pPr marL="742950" marR="0" lvl="1" indent="-285750" algn="just">
              <a:spcBef>
                <a:spcPts val="0"/>
              </a:spcBef>
              <a:spcAft>
                <a:spcPts val="0"/>
              </a:spcAft>
              <a:buFont typeface="Courier New" panose="02070309020205020404" pitchFamily="49" charset="0"/>
              <a:buChar char="o"/>
            </a:pPr>
            <a:endParaRPr lang="en-US" sz="1050" dirty="0">
              <a:effectLst/>
              <a:latin typeface="Arial Nova" panose="020B0504020202020204" pitchFamily="34" charset="0"/>
              <a:ea typeface="Times New Roman" panose="02020603050405020304" pitchFamily="18" charset="0"/>
              <a:cs typeface="Times New Roman" panose="02020603050405020304" pitchFamily="18" charset="0"/>
            </a:endParaRPr>
          </a:p>
          <a:p>
            <a:pPr marR="0" lvl="1" algn="just">
              <a:spcBef>
                <a:spcPts val="0"/>
              </a:spcBef>
              <a:spcAft>
                <a:spcPts val="0"/>
              </a:spcAft>
            </a:pPr>
            <a:endParaRPr lang="en-US" sz="1050" dirty="0">
              <a:effectLst/>
              <a:latin typeface="Arial Nova" panose="020B0504020202020204" pitchFamily="34" charset="0"/>
              <a:ea typeface="Times New Roman" panose="02020603050405020304" pitchFamily="18"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374BCB2B-53EF-4507-B544-307579C07ADB}"/>
              </a:ext>
            </a:extLst>
          </p:cNvPr>
          <p:cNvSpPr>
            <a:spLocks noGrp="1"/>
          </p:cNvSpPr>
          <p:nvPr>
            <p:ph type="sldNum" sz="quarter" idx="12"/>
          </p:nvPr>
        </p:nvSpPr>
        <p:spPr/>
        <p:txBody>
          <a:bodyPr/>
          <a:lstStyle/>
          <a:p>
            <a:fld id="{2A031036-EC6C-4BAE-B118-D8B183F01E36}" type="slidenum">
              <a:rPr lang="en-US" smtClean="0"/>
              <a:t>16</a:t>
            </a:fld>
            <a:endParaRPr lang="en-US"/>
          </a:p>
        </p:txBody>
      </p:sp>
    </p:spTree>
    <p:extLst>
      <p:ext uri="{BB962C8B-B14F-4D97-AF65-F5344CB8AC3E}">
        <p14:creationId xmlns:p14="http://schemas.microsoft.com/office/powerpoint/2010/main" val="51992274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6F2A43-85FE-4D35-AE26-FDCC3184E12C}"/>
              </a:ext>
            </a:extLst>
          </p:cNvPr>
          <p:cNvSpPr>
            <a:spLocks noGrp="1"/>
          </p:cNvSpPr>
          <p:nvPr>
            <p:ph type="title"/>
          </p:nvPr>
        </p:nvSpPr>
        <p:spPr/>
        <p:txBody>
          <a:bodyPr/>
          <a:lstStyle/>
          <a:p>
            <a:r>
              <a:rPr lang="en-US" dirty="0"/>
              <a:t>HEMS Environmental Adaptations Cont.</a:t>
            </a:r>
          </a:p>
        </p:txBody>
      </p:sp>
      <p:sp>
        <p:nvSpPr>
          <p:cNvPr id="3" name="Content Placeholder 2">
            <a:extLst>
              <a:ext uri="{FF2B5EF4-FFF2-40B4-BE49-F238E27FC236}">
                <a16:creationId xmlns:a16="http://schemas.microsoft.com/office/drawing/2014/main" id="{76F52438-C7E1-4D33-8B33-1F7D443D79BC}"/>
              </a:ext>
            </a:extLst>
          </p:cNvPr>
          <p:cNvSpPr>
            <a:spLocks noGrp="1"/>
          </p:cNvSpPr>
          <p:nvPr>
            <p:ph idx="1"/>
          </p:nvPr>
        </p:nvSpPr>
        <p:spPr>
          <a:xfrm>
            <a:off x="457200" y="1840229"/>
            <a:ext cx="10645140" cy="3838676"/>
          </a:xfrm>
        </p:spPr>
        <p:txBody>
          <a:bodyPr>
            <a:normAutofit/>
          </a:bodyPr>
          <a:lstStyle/>
          <a:p>
            <a:pPr marL="0" marR="0" algn="just">
              <a:lnSpc>
                <a:spcPct val="125000"/>
              </a:lnSpc>
              <a:spcBef>
                <a:spcPts val="200"/>
              </a:spcBef>
              <a:spcAft>
                <a:spcPts val="0"/>
              </a:spcAft>
            </a:pPr>
            <a:endParaRPr lang="en-US" sz="1800" dirty="0">
              <a:effectLst/>
              <a:latin typeface="Arial Nova" panose="020B0504020202020204" pitchFamily="34" charset="0"/>
              <a:ea typeface="Times New Roman" panose="02020603050405020304" pitchFamily="18" charset="0"/>
              <a:cs typeface="Times New Roman" panose="02020603050405020304" pitchFamily="18" charset="0"/>
            </a:endParaRPr>
          </a:p>
          <a:p>
            <a:pPr algn="l"/>
            <a:endParaRPr lang="en-US" dirty="0"/>
          </a:p>
        </p:txBody>
      </p:sp>
      <p:sp>
        <p:nvSpPr>
          <p:cNvPr id="5" name="TextBox 4">
            <a:extLst>
              <a:ext uri="{FF2B5EF4-FFF2-40B4-BE49-F238E27FC236}">
                <a16:creationId xmlns:a16="http://schemas.microsoft.com/office/drawing/2014/main" id="{72B733BC-BD09-4EFF-AF63-FE03219EE575}"/>
              </a:ext>
            </a:extLst>
          </p:cNvPr>
          <p:cNvSpPr txBox="1"/>
          <p:nvPr/>
        </p:nvSpPr>
        <p:spPr>
          <a:xfrm>
            <a:off x="304799" y="1840229"/>
            <a:ext cx="11107685" cy="3785652"/>
          </a:xfrm>
          <a:prstGeom prst="rect">
            <a:avLst/>
          </a:prstGeom>
          <a:noFill/>
        </p:spPr>
        <p:txBody>
          <a:bodyPr wrap="square">
            <a:spAutoFit/>
          </a:bodyPr>
          <a:lstStyle/>
          <a:p>
            <a:pPr marL="742950" marR="0" lvl="1" indent="-285750" algn="just">
              <a:spcBef>
                <a:spcPts val="0"/>
              </a:spcBef>
              <a:spcAft>
                <a:spcPts val="0"/>
              </a:spcAft>
              <a:buFont typeface="Courier New" panose="02070309020205020404" pitchFamily="49" charset="0"/>
              <a:buChar char="o"/>
            </a:pPr>
            <a:r>
              <a:rPr lang="en-US" sz="2400" dirty="0">
                <a:effectLst/>
                <a:ea typeface="Times New Roman" panose="02020603050405020304" pitchFamily="18" charset="0"/>
                <a:cs typeface="Times New Roman" panose="02020603050405020304" pitchFamily="18" charset="0"/>
              </a:rPr>
              <a:t>Installation of lifts and stair glides (with the exception of elevators), such as overhead lift systems and vertical lifts; </a:t>
            </a:r>
          </a:p>
          <a:p>
            <a:pPr marL="742950" marR="0" lvl="1" indent="-285750" algn="just">
              <a:spcBef>
                <a:spcPts val="0"/>
              </a:spcBef>
              <a:spcAft>
                <a:spcPts val="0"/>
              </a:spcAft>
              <a:buFont typeface="Courier New" panose="02070309020205020404" pitchFamily="49" charset="0"/>
              <a:buChar char="o"/>
            </a:pPr>
            <a:r>
              <a:rPr lang="en-US" sz="2400" dirty="0">
                <a:effectLst/>
                <a:ea typeface="Times New Roman" panose="02020603050405020304" pitchFamily="18" charset="0"/>
                <a:cs typeface="Times New Roman" panose="02020603050405020304" pitchFamily="18" charset="0"/>
              </a:rPr>
              <a:t>Bathroom modifications for accessibility and independence with self-care; </a:t>
            </a:r>
          </a:p>
          <a:p>
            <a:pPr marL="742950" marR="0" lvl="1" indent="-285750" algn="just">
              <a:spcBef>
                <a:spcPts val="0"/>
              </a:spcBef>
              <a:spcAft>
                <a:spcPts val="0"/>
              </a:spcAft>
              <a:buFont typeface="Courier New" panose="02070309020205020404" pitchFamily="49" charset="0"/>
              <a:buChar char="o"/>
            </a:pPr>
            <a:r>
              <a:rPr lang="en-US" sz="2400" dirty="0">
                <a:effectLst/>
                <a:ea typeface="Times New Roman" panose="02020603050405020304" pitchFamily="18" charset="0"/>
                <a:cs typeface="Times New Roman" panose="02020603050405020304" pitchFamily="18" charset="0"/>
              </a:rPr>
              <a:t>Kitchen modifications for accessibility and independence; </a:t>
            </a:r>
          </a:p>
          <a:p>
            <a:pPr marL="742950" marR="0" lvl="1" indent="-285750" algn="just">
              <a:lnSpc>
                <a:spcPct val="100000"/>
              </a:lnSpc>
              <a:spcBef>
                <a:spcPts val="0"/>
              </a:spcBef>
              <a:spcAft>
                <a:spcPts val="0"/>
              </a:spcAft>
              <a:buFont typeface="Courier New" panose="02070309020205020404" pitchFamily="49" charset="0"/>
              <a:buChar char="o"/>
            </a:pPr>
            <a:r>
              <a:rPr lang="en-US" sz="2400" dirty="0">
                <a:ea typeface="Times New Roman" panose="02020603050405020304" pitchFamily="18" charset="0"/>
                <a:cs typeface="Times New Roman" panose="02020603050405020304" pitchFamily="18" charset="0"/>
              </a:rPr>
              <a:t>Alarms or locks on windows, doors, and fences; protective padding on walls, floors, or pipes; Plexiglas, safety glass, a protected glass coating on windows; outside gates and fences; brackets for appliances; raised/lowered electrical switches and sockets; and safety screen doors which are necessary for the health, welfare, and safety of the participant; </a:t>
            </a:r>
          </a:p>
          <a:p>
            <a:pPr marL="742950" marR="0" lvl="1" indent="-285750" algn="just">
              <a:spcBef>
                <a:spcPts val="0"/>
              </a:spcBef>
              <a:spcAft>
                <a:spcPts val="0"/>
              </a:spcAft>
              <a:buFont typeface="Courier New" panose="02070309020205020404" pitchFamily="49" charset="0"/>
              <a:buChar char="o"/>
            </a:pPr>
            <a:endParaRPr lang="en-US" sz="2400" dirty="0">
              <a:effectLst/>
              <a:ea typeface="Times New Roman" panose="02020603050405020304" pitchFamily="18"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D2D86C10-729F-4727-9282-B2F7C0871870}"/>
              </a:ext>
            </a:extLst>
          </p:cNvPr>
          <p:cNvSpPr>
            <a:spLocks noGrp="1"/>
          </p:cNvSpPr>
          <p:nvPr>
            <p:ph type="sldNum" sz="quarter" idx="12"/>
          </p:nvPr>
        </p:nvSpPr>
        <p:spPr/>
        <p:txBody>
          <a:bodyPr/>
          <a:lstStyle/>
          <a:p>
            <a:fld id="{2A031036-EC6C-4BAE-B118-D8B183F01E36}" type="slidenum">
              <a:rPr lang="en-US" smtClean="0"/>
              <a:t>17</a:t>
            </a:fld>
            <a:endParaRPr lang="en-US"/>
          </a:p>
        </p:txBody>
      </p:sp>
    </p:spTree>
    <p:extLst>
      <p:ext uri="{BB962C8B-B14F-4D97-AF65-F5344CB8AC3E}">
        <p14:creationId xmlns:p14="http://schemas.microsoft.com/office/powerpoint/2010/main" val="393839601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2CEC7F0-437F-4A6D-A53E-44EE7BCD0BB9}"/>
              </a:ext>
            </a:extLst>
          </p:cNvPr>
          <p:cNvSpPr>
            <a:spLocks noGrp="1"/>
          </p:cNvSpPr>
          <p:nvPr>
            <p:ph idx="1"/>
          </p:nvPr>
        </p:nvSpPr>
        <p:spPr>
          <a:xfrm>
            <a:off x="838200" y="1828800"/>
            <a:ext cx="10515600" cy="4348163"/>
          </a:xfrm>
        </p:spPr>
        <p:txBody>
          <a:bodyPr>
            <a:noAutofit/>
          </a:bodyPr>
          <a:lstStyle/>
          <a:p>
            <a:pPr>
              <a:lnSpc>
                <a:spcPct val="100000"/>
              </a:lnSpc>
            </a:pPr>
            <a:r>
              <a:rPr lang="en-US" sz="2400" dirty="0">
                <a:ea typeface="Times New Roman" panose="02020603050405020304" pitchFamily="18" charset="0"/>
                <a:cs typeface="Times New Roman" panose="02020603050405020304" pitchFamily="18" charset="0"/>
              </a:rPr>
              <a:t>Any home modifications not listed here but determined to be of remedial benefit to the participant by a qualified healthcare provider.</a:t>
            </a:r>
          </a:p>
          <a:p>
            <a:pPr marL="285750" indent="-285750" algn="just">
              <a:lnSpc>
                <a:spcPct val="100000"/>
              </a:lnSpc>
              <a:spcAft>
                <a:spcPts val="800"/>
              </a:spcAft>
            </a:pPr>
            <a:r>
              <a:rPr lang="en-US" sz="2400" dirty="0">
                <a:ea typeface="Times New Roman" panose="02020603050405020304" pitchFamily="18" charset="0"/>
                <a:cs typeface="Times New Roman" panose="02020603050405020304" pitchFamily="18" charset="0"/>
              </a:rPr>
              <a:t>Training on the use of HEMS;</a:t>
            </a:r>
          </a:p>
          <a:p>
            <a:pPr marL="285750" indent="-285750" algn="just">
              <a:lnSpc>
                <a:spcPct val="100000"/>
              </a:lnSpc>
              <a:spcAft>
                <a:spcPts val="800"/>
              </a:spcAft>
            </a:pPr>
            <a:r>
              <a:rPr lang="en-US" sz="2400" dirty="0">
                <a:ea typeface="Times New Roman" panose="02020603050405020304" pitchFamily="18" charset="0"/>
              </a:rPr>
              <a:t>Service and maintenance of the modification.</a:t>
            </a:r>
            <a:endParaRPr lang="en-US" sz="2400" dirty="0">
              <a:ea typeface="Times New Roman" panose="02020603050405020304" pitchFamily="18" charset="0"/>
              <a:cs typeface="Times New Roman" panose="02020603050405020304" pitchFamily="18" charset="0"/>
            </a:endParaRPr>
          </a:p>
          <a:p>
            <a:pPr>
              <a:lnSpc>
                <a:spcPct val="100000"/>
              </a:lnSpc>
            </a:pPr>
            <a:endParaRPr lang="en-US" sz="2400" dirty="0"/>
          </a:p>
          <a:p>
            <a:pPr>
              <a:lnSpc>
                <a:spcPct val="100000"/>
              </a:lnSpc>
            </a:pPr>
            <a:endParaRPr lang="en-US" sz="2400" dirty="0">
              <a:ea typeface="Times New Roman" panose="02020603050405020304" pitchFamily="18" charset="0"/>
              <a:cs typeface="Times New Roman" panose="02020603050405020304" pitchFamily="18" charset="0"/>
            </a:endParaRPr>
          </a:p>
          <a:p>
            <a:pPr>
              <a:lnSpc>
                <a:spcPct val="100000"/>
              </a:lnSpc>
            </a:pPr>
            <a:endParaRPr lang="en-US" sz="2400" dirty="0"/>
          </a:p>
        </p:txBody>
      </p:sp>
      <p:sp>
        <p:nvSpPr>
          <p:cNvPr id="4" name="Slide Number Placeholder 3">
            <a:extLst>
              <a:ext uri="{FF2B5EF4-FFF2-40B4-BE49-F238E27FC236}">
                <a16:creationId xmlns:a16="http://schemas.microsoft.com/office/drawing/2014/main" id="{EA36ABBD-05CE-42E3-B54E-44A07D6B2924}"/>
              </a:ext>
            </a:extLst>
          </p:cNvPr>
          <p:cNvSpPr>
            <a:spLocks noGrp="1"/>
          </p:cNvSpPr>
          <p:nvPr>
            <p:ph type="sldNum" sz="quarter" idx="12"/>
          </p:nvPr>
        </p:nvSpPr>
        <p:spPr/>
        <p:txBody>
          <a:bodyPr/>
          <a:lstStyle/>
          <a:p>
            <a:fld id="{2A031036-EC6C-4BAE-B118-D8B183F01E36}" type="slidenum">
              <a:rPr lang="en-US" smtClean="0"/>
              <a:t>18</a:t>
            </a:fld>
            <a:endParaRPr lang="en-US"/>
          </a:p>
        </p:txBody>
      </p:sp>
      <p:sp>
        <p:nvSpPr>
          <p:cNvPr id="5" name="Title 1">
            <a:extLst>
              <a:ext uri="{FF2B5EF4-FFF2-40B4-BE49-F238E27FC236}">
                <a16:creationId xmlns:a16="http://schemas.microsoft.com/office/drawing/2014/main" id="{1A9AE1F0-E251-47F4-BDCA-D0773C6C3A79}"/>
              </a:ext>
            </a:extLst>
          </p:cNvPr>
          <p:cNvSpPr>
            <a:spLocks noGrp="1"/>
          </p:cNvSpPr>
          <p:nvPr>
            <p:ph type="title"/>
          </p:nvPr>
        </p:nvSpPr>
        <p:spPr>
          <a:xfrm>
            <a:off x="838200" y="365125"/>
            <a:ext cx="10515600" cy="1325563"/>
          </a:xfrm>
        </p:spPr>
        <p:txBody>
          <a:bodyPr/>
          <a:lstStyle/>
          <a:p>
            <a:r>
              <a:rPr lang="en-US" dirty="0"/>
              <a:t>HEMS Environmental Adaptations Cont.</a:t>
            </a:r>
          </a:p>
        </p:txBody>
      </p:sp>
    </p:spTree>
    <p:extLst>
      <p:ext uri="{BB962C8B-B14F-4D97-AF65-F5344CB8AC3E}">
        <p14:creationId xmlns:p14="http://schemas.microsoft.com/office/powerpoint/2010/main" val="278113369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40AB32D2-594F-4CC8-B7BF-3C19DEE1D564}"/>
              </a:ext>
            </a:extLst>
          </p:cNvPr>
          <p:cNvSpPr>
            <a:spLocks noGrp="1"/>
          </p:cNvSpPr>
          <p:nvPr>
            <p:ph type="title"/>
          </p:nvPr>
        </p:nvSpPr>
        <p:spPr/>
        <p:txBody>
          <a:bodyPr>
            <a:normAutofit fontScale="90000"/>
          </a:bodyPr>
          <a:lstStyle/>
          <a:p>
            <a:pPr algn="l"/>
            <a:r>
              <a:rPr lang="en-US" kern="1200" dirty="0">
                <a:solidFill>
                  <a:schemeClr val="tx1"/>
                </a:solidFill>
                <a:latin typeface="+mj-lt"/>
                <a:ea typeface="+mj-ea"/>
                <a:cs typeface="+mj-cs"/>
              </a:rPr>
              <a:t>Standardizes Performance Measures</a:t>
            </a:r>
            <a:endParaRPr lang="en-US" dirty="0"/>
          </a:p>
        </p:txBody>
      </p:sp>
      <p:sp>
        <p:nvSpPr>
          <p:cNvPr id="4" name="Slide Number Placeholder 3">
            <a:extLst>
              <a:ext uri="{FF2B5EF4-FFF2-40B4-BE49-F238E27FC236}">
                <a16:creationId xmlns:a16="http://schemas.microsoft.com/office/drawing/2014/main" id="{B8D8EC32-27A5-4EB6-A2BB-87243DDCA709}"/>
              </a:ext>
            </a:extLst>
          </p:cNvPr>
          <p:cNvSpPr>
            <a:spLocks noGrp="1"/>
          </p:cNvSpPr>
          <p:nvPr>
            <p:ph type="sldNum" sz="quarter" idx="12"/>
          </p:nvPr>
        </p:nvSpPr>
        <p:spPr/>
        <p:txBody>
          <a:bodyPr/>
          <a:lstStyle/>
          <a:p>
            <a:fld id="{2A031036-EC6C-4BAE-B118-D8B183F01E36}" type="slidenum">
              <a:rPr lang="en-US" smtClean="0"/>
              <a:t>19</a:t>
            </a:fld>
            <a:endParaRPr lang="en-US"/>
          </a:p>
        </p:txBody>
      </p:sp>
    </p:spTree>
    <p:extLst>
      <p:ext uri="{BB962C8B-B14F-4D97-AF65-F5344CB8AC3E}">
        <p14:creationId xmlns:p14="http://schemas.microsoft.com/office/powerpoint/2010/main" val="6524912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052EFD-794B-435C-A749-7EDC047BB352}"/>
              </a:ext>
            </a:extLst>
          </p:cNvPr>
          <p:cNvSpPr>
            <a:spLocks noGrp="1"/>
          </p:cNvSpPr>
          <p:nvPr>
            <p:ph type="title"/>
          </p:nvPr>
        </p:nvSpPr>
        <p:spPr/>
        <p:txBody>
          <a:bodyPr vert="horz" lIns="91440" tIns="45720" rIns="91440" bIns="45720" rtlCol="0" anchor="ctr">
            <a:normAutofit/>
          </a:bodyPr>
          <a:lstStyle/>
          <a:p>
            <a:r>
              <a:rPr lang="en-US" kern="1200" dirty="0">
                <a:solidFill>
                  <a:schemeClr val="tx1"/>
                </a:solidFill>
                <a:latin typeface="+mj-lt"/>
                <a:ea typeface="+mj-ea"/>
                <a:cs typeface="+mj-cs"/>
              </a:rPr>
              <a:t>Summary of Waiver Changes</a:t>
            </a:r>
          </a:p>
        </p:txBody>
      </p:sp>
      <p:sp>
        <p:nvSpPr>
          <p:cNvPr id="3" name="Content Placeholder 2">
            <a:extLst>
              <a:ext uri="{FF2B5EF4-FFF2-40B4-BE49-F238E27FC236}">
                <a16:creationId xmlns:a16="http://schemas.microsoft.com/office/drawing/2014/main" id="{284C5CA2-3524-4128-9A3C-65C509B9537F}"/>
              </a:ext>
            </a:extLst>
          </p:cNvPr>
          <p:cNvSpPr>
            <a:spLocks noGrp="1"/>
          </p:cNvSpPr>
          <p:nvPr>
            <p:ph idx="1"/>
          </p:nvPr>
        </p:nvSpPr>
        <p:spPr>
          <a:xfrm>
            <a:off x="1016000" y="682171"/>
            <a:ext cx="10798629" cy="5936343"/>
          </a:xfrm>
        </p:spPr>
        <p:txBody>
          <a:bodyPr vert="horz" lIns="91440" tIns="45720" rIns="91440" bIns="45720" rtlCol="0" anchor="ctr">
            <a:normAutofit/>
          </a:bodyPr>
          <a:lstStyle/>
          <a:p>
            <a:pPr marL="457200"/>
            <a:r>
              <a:rPr lang="en-US" sz="2400" dirty="0">
                <a:hlinkClick r:id="" action="ppaction://noaction"/>
              </a:rPr>
              <a:t>Unbundles Assistive Services</a:t>
            </a:r>
            <a:endParaRPr lang="en-US" sz="2400" dirty="0"/>
          </a:p>
          <a:p>
            <a:pPr marL="457200"/>
            <a:r>
              <a:rPr lang="en-US" sz="2400" dirty="0">
                <a:hlinkClick r:id="" action="ppaction://noaction"/>
              </a:rPr>
              <a:t>Standardizes Performance Measures</a:t>
            </a:r>
            <a:endParaRPr lang="en-US" sz="2400" dirty="0"/>
          </a:p>
          <a:p>
            <a:pPr marL="457200"/>
            <a:r>
              <a:rPr lang="en-US" sz="2400" dirty="0">
                <a:hlinkClick r:id="" action="ppaction://noaction"/>
              </a:rPr>
              <a:t>Require a Provisional Plan of Care</a:t>
            </a:r>
            <a:endParaRPr lang="en-US" sz="2400" dirty="0"/>
          </a:p>
          <a:p>
            <a:pPr marL="457200"/>
            <a:r>
              <a:rPr lang="en-US" sz="2400" dirty="0">
                <a:hlinkClick r:id="" action="ppaction://noaction"/>
              </a:rPr>
              <a:t>Authorizes Residential Services for Married Couples</a:t>
            </a:r>
            <a:endParaRPr lang="en-US" sz="2400" dirty="0"/>
          </a:p>
          <a:p>
            <a:pPr marL="457200"/>
            <a:r>
              <a:rPr lang="en-US" sz="2400" dirty="0">
                <a:hlinkClick r:id="rId2" action="ppaction://hlinksldjump"/>
              </a:rPr>
              <a:t>Amends Specialized Medical Care (SMC)</a:t>
            </a:r>
          </a:p>
          <a:p>
            <a:pPr marL="457200"/>
            <a:endParaRPr lang="en-US" sz="2400" dirty="0"/>
          </a:p>
          <a:p>
            <a:pPr marL="457200"/>
            <a:endParaRPr lang="en-US" sz="2400" dirty="0"/>
          </a:p>
        </p:txBody>
      </p:sp>
      <p:sp>
        <p:nvSpPr>
          <p:cNvPr id="4" name="Slide Number Placeholder 3">
            <a:extLst>
              <a:ext uri="{FF2B5EF4-FFF2-40B4-BE49-F238E27FC236}">
                <a16:creationId xmlns:a16="http://schemas.microsoft.com/office/drawing/2014/main" id="{A03040E1-0B9B-4797-ADCB-CBF210423A1F}"/>
              </a:ext>
            </a:extLst>
          </p:cNvPr>
          <p:cNvSpPr>
            <a:spLocks noGrp="1"/>
          </p:cNvSpPr>
          <p:nvPr>
            <p:ph type="sldNum" sz="quarter" idx="12"/>
          </p:nvPr>
        </p:nvSpPr>
        <p:spPr/>
        <p:txBody>
          <a:bodyPr vert="horz" lIns="91440" tIns="45720" rIns="91440" bIns="45720" rtlCol="0" anchor="ctr">
            <a:normAutofit/>
          </a:bodyPr>
          <a:lstStyle/>
          <a:p>
            <a:pPr defTabSz="914400">
              <a:spcAft>
                <a:spcPts val="600"/>
              </a:spcAft>
              <a:defRPr/>
            </a:pPr>
            <a:fld id="{2A031036-EC6C-4BAE-B118-D8B183F01E36}" type="slidenum">
              <a:rPr lang="en-US">
                <a:solidFill>
                  <a:srgbClr val="FFFFFF"/>
                </a:solidFill>
              </a:rPr>
              <a:pPr defTabSz="914400">
                <a:spcAft>
                  <a:spcPts val="600"/>
                </a:spcAft>
                <a:defRPr/>
              </a:pPr>
              <a:t>2</a:t>
            </a:fld>
            <a:endParaRPr lang="en-US">
              <a:solidFill>
                <a:srgbClr val="FFFFFF"/>
              </a:solidFill>
            </a:endParaRPr>
          </a:p>
        </p:txBody>
      </p:sp>
    </p:spTree>
    <p:extLst>
      <p:ext uri="{BB962C8B-B14F-4D97-AF65-F5344CB8AC3E}">
        <p14:creationId xmlns:p14="http://schemas.microsoft.com/office/powerpoint/2010/main" val="187633708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88506C-5995-41E9-AEBE-FE5045AF1D1C}"/>
              </a:ext>
            </a:extLst>
          </p:cNvPr>
          <p:cNvSpPr>
            <a:spLocks noGrp="1"/>
          </p:cNvSpPr>
          <p:nvPr>
            <p:ph type="title"/>
          </p:nvPr>
        </p:nvSpPr>
        <p:spPr/>
        <p:txBody>
          <a:bodyPr vert="horz" lIns="91440" tIns="45720" rIns="91440" bIns="45720" rtlCol="0" anchor="ctr">
            <a:normAutofit/>
          </a:bodyPr>
          <a:lstStyle/>
          <a:p>
            <a:r>
              <a:rPr lang="en-US" kern="1200" dirty="0">
                <a:solidFill>
                  <a:schemeClr val="tx1"/>
                </a:solidFill>
                <a:latin typeface="+mj-lt"/>
                <a:ea typeface="+mj-ea"/>
                <a:cs typeface="+mj-cs"/>
              </a:rPr>
              <a:t>Standardizes Performance Measures</a:t>
            </a:r>
          </a:p>
        </p:txBody>
      </p:sp>
      <p:sp>
        <p:nvSpPr>
          <p:cNvPr id="9" name="Content Placeholder 8">
            <a:extLst>
              <a:ext uri="{FF2B5EF4-FFF2-40B4-BE49-F238E27FC236}">
                <a16:creationId xmlns:a16="http://schemas.microsoft.com/office/drawing/2014/main" id="{0A66F92E-CB64-4CF8-A9D0-1B4F9419C071}"/>
              </a:ext>
            </a:extLst>
          </p:cNvPr>
          <p:cNvSpPr>
            <a:spLocks noGrp="1"/>
          </p:cNvSpPr>
          <p:nvPr>
            <p:ph idx="1"/>
          </p:nvPr>
        </p:nvSpPr>
        <p:spPr>
          <a:xfrm>
            <a:off x="838200" y="1825625"/>
            <a:ext cx="10515600" cy="4351338"/>
          </a:xfrm>
        </p:spPr>
        <p:txBody>
          <a:bodyPr vert="horz" lIns="91440" tIns="45720" rIns="91440" bIns="45720" numCol="1" rtlCol="0" anchor="t">
            <a:noAutofit/>
          </a:bodyPr>
          <a:lstStyle/>
          <a:p>
            <a:pPr marL="0" indent="0" algn="l">
              <a:buNone/>
            </a:pPr>
            <a:r>
              <a:rPr lang="en-US" sz="2400" b="1" dirty="0">
                <a:solidFill>
                  <a:schemeClr val="accent1">
                    <a:lumMod val="75000"/>
                  </a:schemeClr>
                </a:solidFill>
              </a:rPr>
              <a:t>Performance Measure</a:t>
            </a:r>
          </a:p>
          <a:p>
            <a:pPr marL="1143000" lvl="1"/>
            <a:r>
              <a:rPr lang="en-US" dirty="0"/>
              <a:t>Number and percent of waiver policies developed by the Operating Agency that were approved by the State Medicaid Agency prior to implementation</a:t>
            </a:r>
          </a:p>
          <a:p>
            <a:pPr lvl="2"/>
            <a:r>
              <a:rPr lang="en-US" sz="2400" b="0" i="0" u="none" strike="noStrike" dirty="0">
                <a:solidFill>
                  <a:srgbClr val="000000"/>
                </a:solidFill>
                <a:effectLst/>
              </a:rPr>
              <a:t>Number and percent of waiver amendments and renewals reviewed and approved by the State Medicaid Agency prior to submission to CMS by the State Medicaid Agency</a:t>
            </a:r>
            <a:r>
              <a:rPr lang="en-US" sz="2400" dirty="0"/>
              <a:t> </a:t>
            </a:r>
          </a:p>
          <a:p>
            <a:pPr lvl="2"/>
            <a:r>
              <a:rPr lang="en-US" sz="2400" b="0" i="0" u="none" strike="noStrike" dirty="0">
                <a:solidFill>
                  <a:srgbClr val="000000"/>
                </a:solidFill>
                <a:effectLst/>
              </a:rPr>
              <a:t>Number and percent of Long-Term Care Committee meetings that were represented by the Operating Agency program managers and State Medicaid Agency waiver managers through in-person attendance or written reports</a:t>
            </a:r>
            <a:r>
              <a:rPr lang="en-US" sz="2400" dirty="0"/>
              <a:t> </a:t>
            </a:r>
          </a:p>
        </p:txBody>
      </p:sp>
      <p:sp>
        <p:nvSpPr>
          <p:cNvPr id="4" name="Slide Number Placeholder 3">
            <a:extLst>
              <a:ext uri="{FF2B5EF4-FFF2-40B4-BE49-F238E27FC236}">
                <a16:creationId xmlns:a16="http://schemas.microsoft.com/office/drawing/2014/main" id="{FAD55B15-1B63-4254-8AA4-546078443ED3}"/>
              </a:ext>
            </a:extLst>
          </p:cNvPr>
          <p:cNvSpPr>
            <a:spLocks noGrp="1"/>
          </p:cNvSpPr>
          <p:nvPr>
            <p:ph type="sldNum" sz="quarter" idx="12"/>
          </p:nvPr>
        </p:nvSpPr>
        <p:spPr/>
        <p:txBody>
          <a:bodyPr/>
          <a:lstStyle/>
          <a:p>
            <a:fld id="{2A031036-EC6C-4BAE-B118-D8B183F01E36}" type="slidenum">
              <a:rPr lang="en-US" smtClean="0"/>
              <a:t>20</a:t>
            </a:fld>
            <a:endParaRPr lang="en-US"/>
          </a:p>
        </p:txBody>
      </p:sp>
    </p:spTree>
    <p:extLst>
      <p:ext uri="{BB962C8B-B14F-4D97-AF65-F5344CB8AC3E}">
        <p14:creationId xmlns:p14="http://schemas.microsoft.com/office/powerpoint/2010/main" val="291637844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88506C-5995-41E9-AEBE-FE5045AF1D1C}"/>
              </a:ext>
            </a:extLst>
          </p:cNvPr>
          <p:cNvSpPr>
            <a:spLocks noGrp="1"/>
          </p:cNvSpPr>
          <p:nvPr>
            <p:ph type="title"/>
          </p:nvPr>
        </p:nvSpPr>
        <p:spPr>
          <a:xfrm>
            <a:off x="838200" y="365126"/>
            <a:ext cx="10515600" cy="1175294"/>
          </a:xfrm>
        </p:spPr>
        <p:txBody>
          <a:bodyPr vert="horz" lIns="91440" tIns="45720" rIns="91440" bIns="45720" rtlCol="0" anchor="ctr">
            <a:noAutofit/>
          </a:bodyPr>
          <a:lstStyle/>
          <a:p>
            <a:r>
              <a:rPr lang="en-US" kern="1200" dirty="0">
                <a:solidFill>
                  <a:schemeClr val="tx1"/>
                </a:solidFill>
                <a:latin typeface="+mj-lt"/>
                <a:ea typeface="+mj-ea"/>
                <a:cs typeface="+mj-cs"/>
              </a:rPr>
              <a:t>Standardizes Performance Measures, cont.</a:t>
            </a:r>
          </a:p>
        </p:txBody>
      </p:sp>
      <p:sp>
        <p:nvSpPr>
          <p:cNvPr id="9" name="Content Placeholder 8">
            <a:extLst>
              <a:ext uri="{FF2B5EF4-FFF2-40B4-BE49-F238E27FC236}">
                <a16:creationId xmlns:a16="http://schemas.microsoft.com/office/drawing/2014/main" id="{0A66F92E-CB64-4CF8-A9D0-1B4F9419C071}"/>
              </a:ext>
            </a:extLst>
          </p:cNvPr>
          <p:cNvSpPr>
            <a:spLocks noGrp="1"/>
          </p:cNvSpPr>
          <p:nvPr>
            <p:ph idx="1"/>
          </p:nvPr>
        </p:nvSpPr>
        <p:spPr>
          <a:xfrm>
            <a:off x="319314" y="1825625"/>
            <a:ext cx="11535802" cy="4351338"/>
          </a:xfrm>
        </p:spPr>
        <p:txBody>
          <a:bodyPr vert="horz" lIns="91440" tIns="45720" rIns="91440" bIns="45720" numCol="1" rtlCol="0" anchor="t">
            <a:noAutofit/>
          </a:bodyPr>
          <a:lstStyle/>
          <a:p>
            <a:pPr lvl="1"/>
            <a:r>
              <a:rPr lang="en-US" dirty="0">
                <a:solidFill>
                  <a:srgbClr val="000000"/>
                </a:solidFill>
              </a:rPr>
              <a:t>Number of newly enrolled waiver participants who were determined to meet Level of Care (LOC) requirements prior to receiving HCBS services</a:t>
            </a:r>
            <a:r>
              <a:rPr lang="en-US" dirty="0"/>
              <a:t> </a:t>
            </a:r>
          </a:p>
          <a:p>
            <a:pPr lvl="1"/>
            <a:r>
              <a:rPr lang="en-US" dirty="0">
                <a:solidFill>
                  <a:srgbClr val="000000"/>
                </a:solidFill>
              </a:rPr>
              <a:t>Number and percent of individuals assessed with a reasonable indication that services may be needed in the near future . </a:t>
            </a:r>
          </a:p>
          <a:p>
            <a:pPr lvl="1"/>
            <a:r>
              <a:rPr lang="en-US" dirty="0">
                <a:solidFill>
                  <a:srgbClr val="000000"/>
                </a:solidFill>
              </a:rPr>
              <a:t>Number and percent of waiver participants whose Level of Care determinations used the state's approved screening tool</a:t>
            </a:r>
            <a:r>
              <a:rPr lang="en-US" dirty="0"/>
              <a:t> </a:t>
            </a:r>
            <a:endParaRPr lang="en-US" b="0" i="0" u="none" strike="noStrike" dirty="0">
              <a:solidFill>
                <a:srgbClr val="000000"/>
              </a:solidFill>
              <a:effectLst/>
            </a:endParaRPr>
          </a:p>
          <a:p>
            <a:pPr lvl="1"/>
            <a:r>
              <a:rPr lang="en-US" b="0" i="0" u="none" strike="noStrike" dirty="0">
                <a:solidFill>
                  <a:srgbClr val="000000"/>
                </a:solidFill>
                <a:effectLst/>
              </a:rPr>
              <a:t>Number and percent of newly enrolled waiver provider organizations that met all HCBS requirements and waiver standards</a:t>
            </a:r>
            <a:r>
              <a:rPr lang="en-US" dirty="0"/>
              <a:t> </a:t>
            </a:r>
          </a:p>
          <a:p>
            <a:pPr lvl="1"/>
            <a:r>
              <a:rPr lang="en-US" b="0" i="0" u="none" strike="noStrike" dirty="0">
                <a:solidFill>
                  <a:srgbClr val="000000"/>
                </a:solidFill>
                <a:effectLst/>
              </a:rPr>
              <a:t>Number and percent of enrolled waiver provider organizations that met all HCBS requirements and waiver standards</a:t>
            </a:r>
            <a:r>
              <a:rPr lang="en-US" dirty="0"/>
              <a:t> </a:t>
            </a:r>
          </a:p>
        </p:txBody>
      </p:sp>
      <p:sp>
        <p:nvSpPr>
          <p:cNvPr id="4" name="Slide Number Placeholder 3">
            <a:extLst>
              <a:ext uri="{FF2B5EF4-FFF2-40B4-BE49-F238E27FC236}">
                <a16:creationId xmlns:a16="http://schemas.microsoft.com/office/drawing/2014/main" id="{FAD55B15-1B63-4254-8AA4-546078443ED3}"/>
              </a:ext>
            </a:extLst>
          </p:cNvPr>
          <p:cNvSpPr>
            <a:spLocks noGrp="1"/>
          </p:cNvSpPr>
          <p:nvPr>
            <p:ph type="sldNum" sz="quarter" idx="12"/>
          </p:nvPr>
        </p:nvSpPr>
        <p:spPr/>
        <p:txBody>
          <a:bodyPr/>
          <a:lstStyle/>
          <a:p>
            <a:fld id="{2A031036-EC6C-4BAE-B118-D8B183F01E36}" type="slidenum">
              <a:rPr lang="en-US" smtClean="0"/>
              <a:t>21</a:t>
            </a:fld>
            <a:endParaRPr lang="en-US"/>
          </a:p>
        </p:txBody>
      </p:sp>
    </p:spTree>
    <p:extLst>
      <p:ext uri="{BB962C8B-B14F-4D97-AF65-F5344CB8AC3E}">
        <p14:creationId xmlns:p14="http://schemas.microsoft.com/office/powerpoint/2010/main" val="193583865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88506C-5995-41E9-AEBE-FE5045AF1D1C}"/>
              </a:ext>
            </a:extLst>
          </p:cNvPr>
          <p:cNvSpPr>
            <a:spLocks noGrp="1"/>
          </p:cNvSpPr>
          <p:nvPr>
            <p:ph type="title"/>
          </p:nvPr>
        </p:nvSpPr>
        <p:spPr/>
        <p:txBody>
          <a:bodyPr vert="horz" lIns="91440" tIns="45720" rIns="91440" bIns="45720" rtlCol="0" anchor="ctr">
            <a:normAutofit/>
          </a:bodyPr>
          <a:lstStyle/>
          <a:p>
            <a:r>
              <a:rPr lang="en-US" dirty="0"/>
              <a:t>Standardizes Performance Measures, cont.</a:t>
            </a:r>
            <a:endParaRPr lang="en-US" kern="1200" dirty="0">
              <a:solidFill>
                <a:schemeClr val="tx1"/>
              </a:solidFill>
              <a:latin typeface="+mj-lt"/>
              <a:ea typeface="+mj-ea"/>
              <a:cs typeface="+mj-cs"/>
            </a:endParaRPr>
          </a:p>
        </p:txBody>
      </p:sp>
      <p:sp>
        <p:nvSpPr>
          <p:cNvPr id="9" name="Content Placeholder 8">
            <a:extLst>
              <a:ext uri="{FF2B5EF4-FFF2-40B4-BE49-F238E27FC236}">
                <a16:creationId xmlns:a16="http://schemas.microsoft.com/office/drawing/2014/main" id="{0A66F92E-CB64-4CF8-A9D0-1B4F9419C071}"/>
              </a:ext>
            </a:extLst>
          </p:cNvPr>
          <p:cNvSpPr>
            <a:spLocks noGrp="1"/>
          </p:cNvSpPr>
          <p:nvPr>
            <p:ph idx="1"/>
          </p:nvPr>
        </p:nvSpPr>
        <p:spPr>
          <a:xfrm>
            <a:off x="275771" y="1828800"/>
            <a:ext cx="11365244" cy="4348163"/>
          </a:xfrm>
        </p:spPr>
        <p:txBody>
          <a:bodyPr vert="horz" lIns="91440" tIns="45720" rIns="91440" bIns="45720" numCol="1" rtlCol="0" anchor="t">
            <a:noAutofit/>
          </a:bodyPr>
          <a:lstStyle/>
          <a:p>
            <a:pPr lvl="1"/>
            <a:r>
              <a:rPr lang="en-US" dirty="0">
                <a:solidFill>
                  <a:srgbClr val="000000"/>
                </a:solidFill>
              </a:rPr>
              <a:t>Number and percent of newly enrolled waiver provider organizations that met all HCBS requirements and waiver standards</a:t>
            </a:r>
            <a:r>
              <a:rPr lang="en-US" dirty="0"/>
              <a:t> </a:t>
            </a:r>
          </a:p>
          <a:p>
            <a:pPr lvl="1"/>
            <a:r>
              <a:rPr lang="en-US" dirty="0">
                <a:solidFill>
                  <a:srgbClr val="000000"/>
                </a:solidFill>
              </a:rPr>
              <a:t>Number and percent of enrolled waiver provider organizations that met all HCBS requirements and waiver standards</a:t>
            </a:r>
            <a:r>
              <a:rPr lang="en-US" dirty="0"/>
              <a:t> </a:t>
            </a:r>
          </a:p>
          <a:p>
            <a:pPr lvl="1"/>
            <a:r>
              <a:rPr lang="en-US" dirty="0">
                <a:solidFill>
                  <a:srgbClr val="000000"/>
                </a:solidFill>
              </a:rPr>
              <a:t>Number and percent of providers that meet training requirements</a:t>
            </a:r>
            <a:r>
              <a:rPr lang="en-US" dirty="0"/>
              <a:t> </a:t>
            </a:r>
          </a:p>
          <a:p>
            <a:pPr lvl="1"/>
            <a:r>
              <a:rPr lang="en-US" dirty="0">
                <a:solidFill>
                  <a:srgbClr val="000000"/>
                </a:solidFill>
              </a:rPr>
              <a:t>Number and percent of waiver participants whose person-centered service plans address participants goals</a:t>
            </a:r>
            <a:r>
              <a:rPr lang="en-US" dirty="0"/>
              <a:t> </a:t>
            </a:r>
            <a:endParaRPr lang="en-US" b="0" i="0" u="none" strike="noStrike" dirty="0">
              <a:solidFill>
                <a:srgbClr val="000000"/>
              </a:solidFill>
              <a:effectLst/>
            </a:endParaRPr>
          </a:p>
          <a:p>
            <a:pPr lvl="1"/>
            <a:r>
              <a:rPr lang="en-US" b="0" i="0" u="none" strike="noStrike" dirty="0">
                <a:solidFill>
                  <a:srgbClr val="000000"/>
                </a:solidFill>
                <a:effectLst/>
              </a:rPr>
              <a:t>Number and percent of waiver participants whose person-centered service plans address their assessed needs and capabilities as indicated in the assessment</a:t>
            </a:r>
            <a:r>
              <a:rPr lang="en-US" dirty="0"/>
              <a:t> </a:t>
            </a:r>
          </a:p>
        </p:txBody>
      </p:sp>
      <p:sp>
        <p:nvSpPr>
          <p:cNvPr id="4" name="Slide Number Placeholder 3">
            <a:extLst>
              <a:ext uri="{FF2B5EF4-FFF2-40B4-BE49-F238E27FC236}">
                <a16:creationId xmlns:a16="http://schemas.microsoft.com/office/drawing/2014/main" id="{FAD55B15-1B63-4254-8AA4-546078443ED3}"/>
              </a:ext>
            </a:extLst>
          </p:cNvPr>
          <p:cNvSpPr>
            <a:spLocks noGrp="1"/>
          </p:cNvSpPr>
          <p:nvPr>
            <p:ph type="sldNum" sz="quarter" idx="12"/>
          </p:nvPr>
        </p:nvSpPr>
        <p:spPr/>
        <p:txBody>
          <a:bodyPr/>
          <a:lstStyle/>
          <a:p>
            <a:fld id="{2A031036-EC6C-4BAE-B118-D8B183F01E36}" type="slidenum">
              <a:rPr lang="en-US" smtClean="0"/>
              <a:t>22</a:t>
            </a:fld>
            <a:endParaRPr lang="en-US"/>
          </a:p>
        </p:txBody>
      </p:sp>
    </p:spTree>
    <p:extLst>
      <p:ext uri="{BB962C8B-B14F-4D97-AF65-F5344CB8AC3E}">
        <p14:creationId xmlns:p14="http://schemas.microsoft.com/office/powerpoint/2010/main" val="246659998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88506C-5995-41E9-AEBE-FE5045AF1D1C}"/>
              </a:ext>
            </a:extLst>
          </p:cNvPr>
          <p:cNvSpPr>
            <a:spLocks noGrp="1"/>
          </p:cNvSpPr>
          <p:nvPr>
            <p:ph type="title"/>
          </p:nvPr>
        </p:nvSpPr>
        <p:spPr/>
        <p:txBody>
          <a:bodyPr vert="horz" lIns="91440" tIns="45720" rIns="91440" bIns="45720" rtlCol="0" anchor="ctr">
            <a:normAutofit/>
          </a:bodyPr>
          <a:lstStyle/>
          <a:p>
            <a:r>
              <a:rPr lang="en-US" dirty="0"/>
              <a:t>Standardizes Performance Measures, cont.</a:t>
            </a:r>
            <a:endParaRPr lang="en-US" kern="1200" dirty="0">
              <a:solidFill>
                <a:schemeClr val="tx1"/>
              </a:solidFill>
              <a:latin typeface="+mj-lt"/>
              <a:ea typeface="+mj-ea"/>
              <a:cs typeface="+mj-cs"/>
            </a:endParaRPr>
          </a:p>
        </p:txBody>
      </p:sp>
      <p:sp>
        <p:nvSpPr>
          <p:cNvPr id="9" name="Content Placeholder 8">
            <a:extLst>
              <a:ext uri="{FF2B5EF4-FFF2-40B4-BE49-F238E27FC236}">
                <a16:creationId xmlns:a16="http://schemas.microsoft.com/office/drawing/2014/main" id="{0A66F92E-CB64-4CF8-A9D0-1B4F9419C071}"/>
              </a:ext>
            </a:extLst>
          </p:cNvPr>
          <p:cNvSpPr>
            <a:spLocks noGrp="1"/>
          </p:cNvSpPr>
          <p:nvPr>
            <p:ph idx="1"/>
          </p:nvPr>
        </p:nvSpPr>
        <p:spPr>
          <a:xfrm>
            <a:off x="290285" y="1828800"/>
            <a:ext cx="11350729" cy="4348163"/>
          </a:xfrm>
        </p:spPr>
        <p:txBody>
          <a:bodyPr vert="horz" lIns="91440" tIns="45720" rIns="91440" bIns="45720" numCol="1" rtlCol="0" anchor="t">
            <a:normAutofit/>
          </a:bodyPr>
          <a:lstStyle/>
          <a:p>
            <a:pPr lvl="1"/>
            <a:r>
              <a:rPr lang="en-US" dirty="0">
                <a:solidFill>
                  <a:srgbClr val="000000"/>
                </a:solidFill>
              </a:rPr>
              <a:t>Number and percent of waiver participants whose person-centered service plans address health and safety risk factors</a:t>
            </a:r>
            <a:r>
              <a:rPr lang="en-US" dirty="0"/>
              <a:t> </a:t>
            </a:r>
          </a:p>
          <a:p>
            <a:pPr lvl="1"/>
            <a:r>
              <a:rPr lang="en-US" dirty="0">
                <a:solidFill>
                  <a:srgbClr val="000000"/>
                </a:solidFill>
              </a:rPr>
              <a:t>Number and percent of person-centered service plans (initial and annual updates) signed and dated within state-required timeframes</a:t>
            </a:r>
            <a:r>
              <a:rPr lang="en-US" dirty="0"/>
              <a:t> </a:t>
            </a:r>
          </a:p>
          <a:p>
            <a:pPr lvl="1"/>
            <a:r>
              <a:rPr lang="en-US" dirty="0">
                <a:solidFill>
                  <a:srgbClr val="000000"/>
                </a:solidFill>
              </a:rPr>
              <a:t>Number and percent of waiver participants who received services and supports as authorized in their person-centered service plans</a:t>
            </a:r>
            <a:r>
              <a:rPr lang="en-US" dirty="0"/>
              <a:t> </a:t>
            </a:r>
          </a:p>
          <a:p>
            <a:pPr lvl="1"/>
            <a:r>
              <a:rPr lang="en-US" dirty="0">
                <a:solidFill>
                  <a:srgbClr val="000000"/>
                </a:solidFill>
              </a:rPr>
              <a:t>Number and percent of waiver participants whose record contains documentation indicating a choice of waiver service providers</a:t>
            </a:r>
            <a:r>
              <a:rPr lang="en-US" dirty="0"/>
              <a:t> </a:t>
            </a:r>
          </a:p>
          <a:p>
            <a:pPr lvl="1"/>
            <a:r>
              <a:rPr lang="en-US" dirty="0">
                <a:solidFill>
                  <a:srgbClr val="000000"/>
                </a:solidFill>
              </a:rPr>
              <a:t>Number and percent of waiver participants whose record contains documentation indicating a choice of waiver services</a:t>
            </a:r>
            <a:r>
              <a:rPr lang="en-US" dirty="0"/>
              <a:t> </a:t>
            </a:r>
          </a:p>
          <a:p>
            <a:pPr marL="0" indent="0" algn="l">
              <a:buNone/>
            </a:pPr>
            <a:endParaRPr lang="en-US" sz="1400" dirty="0"/>
          </a:p>
        </p:txBody>
      </p:sp>
      <p:sp>
        <p:nvSpPr>
          <p:cNvPr id="4" name="Slide Number Placeholder 3">
            <a:extLst>
              <a:ext uri="{FF2B5EF4-FFF2-40B4-BE49-F238E27FC236}">
                <a16:creationId xmlns:a16="http://schemas.microsoft.com/office/drawing/2014/main" id="{FAD55B15-1B63-4254-8AA4-546078443ED3}"/>
              </a:ext>
            </a:extLst>
          </p:cNvPr>
          <p:cNvSpPr>
            <a:spLocks noGrp="1"/>
          </p:cNvSpPr>
          <p:nvPr>
            <p:ph type="sldNum" sz="quarter" idx="12"/>
          </p:nvPr>
        </p:nvSpPr>
        <p:spPr/>
        <p:txBody>
          <a:bodyPr/>
          <a:lstStyle/>
          <a:p>
            <a:fld id="{2A031036-EC6C-4BAE-B118-D8B183F01E36}" type="slidenum">
              <a:rPr lang="en-US" smtClean="0"/>
              <a:t>23</a:t>
            </a:fld>
            <a:endParaRPr lang="en-US"/>
          </a:p>
        </p:txBody>
      </p:sp>
    </p:spTree>
    <p:extLst>
      <p:ext uri="{BB962C8B-B14F-4D97-AF65-F5344CB8AC3E}">
        <p14:creationId xmlns:p14="http://schemas.microsoft.com/office/powerpoint/2010/main" val="251683385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88506C-5995-41E9-AEBE-FE5045AF1D1C}"/>
              </a:ext>
            </a:extLst>
          </p:cNvPr>
          <p:cNvSpPr>
            <a:spLocks noGrp="1"/>
          </p:cNvSpPr>
          <p:nvPr>
            <p:ph type="title"/>
          </p:nvPr>
        </p:nvSpPr>
        <p:spPr/>
        <p:txBody>
          <a:bodyPr vert="horz" lIns="91440" tIns="45720" rIns="91440" bIns="45720" rtlCol="0" anchor="ctr">
            <a:normAutofit/>
          </a:bodyPr>
          <a:lstStyle/>
          <a:p>
            <a:r>
              <a:rPr lang="en-US" kern="1200" dirty="0">
                <a:solidFill>
                  <a:schemeClr val="tx1"/>
                </a:solidFill>
                <a:latin typeface="+mj-lt"/>
                <a:ea typeface="+mj-ea"/>
                <a:cs typeface="+mj-cs"/>
              </a:rPr>
              <a:t>Standardizes Performance Measures, cont.</a:t>
            </a:r>
          </a:p>
        </p:txBody>
      </p:sp>
      <p:sp>
        <p:nvSpPr>
          <p:cNvPr id="9" name="Content Placeholder 8">
            <a:extLst>
              <a:ext uri="{FF2B5EF4-FFF2-40B4-BE49-F238E27FC236}">
                <a16:creationId xmlns:a16="http://schemas.microsoft.com/office/drawing/2014/main" id="{0A66F92E-CB64-4CF8-A9D0-1B4F9419C071}"/>
              </a:ext>
            </a:extLst>
          </p:cNvPr>
          <p:cNvSpPr>
            <a:spLocks noGrp="1"/>
          </p:cNvSpPr>
          <p:nvPr>
            <p:ph idx="1"/>
          </p:nvPr>
        </p:nvSpPr>
        <p:spPr>
          <a:xfrm>
            <a:off x="304800" y="1828801"/>
            <a:ext cx="11049000" cy="4283242"/>
          </a:xfrm>
        </p:spPr>
        <p:txBody>
          <a:bodyPr vert="horz" lIns="91440" tIns="45720" rIns="91440" bIns="45720" numCol="1" rtlCol="0" anchor="t">
            <a:normAutofit/>
          </a:bodyPr>
          <a:lstStyle/>
          <a:p>
            <a:pPr lvl="1"/>
            <a:r>
              <a:rPr lang="en-US" dirty="0"/>
              <a:t>Number and percent of waiver participants whose record contains documentation indicating a choice of either self-directed or agency-directed care</a:t>
            </a:r>
          </a:p>
          <a:p>
            <a:pPr lvl="1"/>
            <a:r>
              <a:rPr lang="en-US" dirty="0"/>
              <a:t>Number and percent of abuse, neglect, exploitation and deaths for which review/investigation resulted in the identification of non-preventable causes</a:t>
            </a:r>
          </a:p>
          <a:p>
            <a:pPr lvl="1"/>
            <a:r>
              <a:rPr lang="en-US" dirty="0"/>
              <a:t>Number and percent of Abuse, Neglect, Exploitation, or death reported to KDADS for which review/investigation followed the appropriate policies and procedures </a:t>
            </a:r>
          </a:p>
          <a:p>
            <a:pPr lvl="1"/>
            <a:r>
              <a:rPr lang="en-US" dirty="0"/>
              <a:t>Number and percent of Adverse Incidents reported to KDADS that were initiated and reviewed within the required timeframes</a:t>
            </a:r>
          </a:p>
          <a:p>
            <a:pPr marL="0" indent="0" algn="l">
              <a:buNone/>
            </a:pPr>
            <a:endParaRPr lang="en-US" sz="2400" dirty="0"/>
          </a:p>
        </p:txBody>
      </p:sp>
      <p:sp>
        <p:nvSpPr>
          <p:cNvPr id="4" name="Slide Number Placeholder 3">
            <a:extLst>
              <a:ext uri="{FF2B5EF4-FFF2-40B4-BE49-F238E27FC236}">
                <a16:creationId xmlns:a16="http://schemas.microsoft.com/office/drawing/2014/main" id="{FAD55B15-1B63-4254-8AA4-546078443ED3}"/>
              </a:ext>
            </a:extLst>
          </p:cNvPr>
          <p:cNvSpPr>
            <a:spLocks noGrp="1"/>
          </p:cNvSpPr>
          <p:nvPr>
            <p:ph type="sldNum" sz="quarter" idx="12"/>
          </p:nvPr>
        </p:nvSpPr>
        <p:spPr/>
        <p:txBody>
          <a:bodyPr/>
          <a:lstStyle/>
          <a:p>
            <a:fld id="{2A031036-EC6C-4BAE-B118-D8B183F01E36}" type="slidenum">
              <a:rPr lang="en-US" smtClean="0"/>
              <a:t>24</a:t>
            </a:fld>
            <a:endParaRPr lang="en-US"/>
          </a:p>
        </p:txBody>
      </p:sp>
    </p:spTree>
    <p:extLst>
      <p:ext uri="{BB962C8B-B14F-4D97-AF65-F5344CB8AC3E}">
        <p14:creationId xmlns:p14="http://schemas.microsoft.com/office/powerpoint/2010/main" val="405186948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D19CF24-B174-45F7-B2B8-783E553D0F73}"/>
              </a:ext>
            </a:extLst>
          </p:cNvPr>
          <p:cNvSpPr>
            <a:spLocks noGrp="1"/>
          </p:cNvSpPr>
          <p:nvPr>
            <p:ph idx="1"/>
          </p:nvPr>
        </p:nvSpPr>
        <p:spPr>
          <a:xfrm>
            <a:off x="290286" y="1825625"/>
            <a:ext cx="11467960" cy="4351338"/>
          </a:xfrm>
        </p:spPr>
        <p:txBody>
          <a:bodyPr>
            <a:normAutofit/>
          </a:bodyPr>
          <a:lstStyle/>
          <a:p>
            <a:pPr lvl="1"/>
            <a:r>
              <a:rPr lang="en-US" dirty="0"/>
              <a:t>Number and percent of APS screen outs, substantiated or unsubstantiated adverse incidents where KDADS subsequent review followed the appropriate policies and procedures</a:t>
            </a:r>
          </a:p>
          <a:p>
            <a:pPr lvl="1"/>
            <a:r>
              <a:rPr lang="en-US" dirty="0"/>
              <a:t>Number and percent of unauthorized uses of restraint applications and seclusion that followed the appropriate policies and procedures</a:t>
            </a:r>
          </a:p>
          <a:p>
            <a:pPr lvl="1"/>
            <a:r>
              <a:rPr lang="en-US" dirty="0"/>
              <a:t>Number and percentage of waiver participants who have a disaster backup plan</a:t>
            </a:r>
          </a:p>
          <a:p>
            <a:pPr lvl="1"/>
            <a:r>
              <a:rPr lang="en-US" dirty="0"/>
              <a:t>Number and percent of clean claims that are paid by the managed care organization within the timeframes specified in the contract</a:t>
            </a:r>
          </a:p>
          <a:p>
            <a:pPr lvl="1"/>
            <a:r>
              <a:rPr lang="en-US" dirty="0"/>
              <a:t>Number and percent of payment rates that were certified to be actuarially sound by the State's actuary and approved by CMS throughout the five-year waiver cycle</a:t>
            </a:r>
          </a:p>
          <a:p>
            <a:endParaRPr lang="en-US" sz="2400" dirty="0"/>
          </a:p>
        </p:txBody>
      </p:sp>
      <p:sp>
        <p:nvSpPr>
          <p:cNvPr id="4" name="Slide Number Placeholder 3">
            <a:extLst>
              <a:ext uri="{FF2B5EF4-FFF2-40B4-BE49-F238E27FC236}">
                <a16:creationId xmlns:a16="http://schemas.microsoft.com/office/drawing/2014/main" id="{D001136A-52E3-4188-9B57-DAC22B1F64CB}"/>
              </a:ext>
            </a:extLst>
          </p:cNvPr>
          <p:cNvSpPr>
            <a:spLocks noGrp="1"/>
          </p:cNvSpPr>
          <p:nvPr>
            <p:ph type="sldNum" sz="quarter" idx="12"/>
          </p:nvPr>
        </p:nvSpPr>
        <p:spPr/>
        <p:txBody>
          <a:bodyPr/>
          <a:lstStyle/>
          <a:p>
            <a:fld id="{2A031036-EC6C-4BAE-B118-D8B183F01E36}" type="slidenum">
              <a:rPr lang="en-US" smtClean="0"/>
              <a:t>25</a:t>
            </a:fld>
            <a:endParaRPr lang="en-US"/>
          </a:p>
        </p:txBody>
      </p:sp>
      <p:sp>
        <p:nvSpPr>
          <p:cNvPr id="5" name="Title 1">
            <a:extLst>
              <a:ext uri="{FF2B5EF4-FFF2-40B4-BE49-F238E27FC236}">
                <a16:creationId xmlns:a16="http://schemas.microsoft.com/office/drawing/2014/main" id="{7DADE082-E098-42E3-B0CC-3CD56008F918}"/>
              </a:ext>
            </a:extLst>
          </p:cNvPr>
          <p:cNvSpPr>
            <a:spLocks noGrp="1"/>
          </p:cNvSpPr>
          <p:nvPr>
            <p:ph type="title"/>
          </p:nvPr>
        </p:nvSpPr>
        <p:spPr>
          <a:xfrm>
            <a:off x="838200" y="365125"/>
            <a:ext cx="10515600" cy="1325563"/>
          </a:xfrm>
        </p:spPr>
        <p:txBody>
          <a:bodyPr vert="horz" lIns="91440" tIns="45720" rIns="91440" bIns="45720" rtlCol="0" anchor="ctr">
            <a:normAutofit/>
          </a:bodyPr>
          <a:lstStyle/>
          <a:p>
            <a:r>
              <a:rPr lang="en-US" kern="1200" dirty="0">
                <a:solidFill>
                  <a:schemeClr val="tx1"/>
                </a:solidFill>
                <a:latin typeface="+mj-lt"/>
                <a:ea typeface="+mj-ea"/>
                <a:cs typeface="+mj-cs"/>
              </a:rPr>
              <a:t>Standardizes Performance Measures, cont.</a:t>
            </a:r>
          </a:p>
        </p:txBody>
      </p:sp>
    </p:spTree>
    <p:extLst>
      <p:ext uri="{BB962C8B-B14F-4D97-AF65-F5344CB8AC3E}">
        <p14:creationId xmlns:p14="http://schemas.microsoft.com/office/powerpoint/2010/main" val="413343196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35B356CD-151F-4F33-957B-1F96B86B8BAB}"/>
              </a:ext>
            </a:extLst>
          </p:cNvPr>
          <p:cNvSpPr>
            <a:spLocks noGrp="1"/>
          </p:cNvSpPr>
          <p:nvPr>
            <p:ph type="title"/>
          </p:nvPr>
        </p:nvSpPr>
        <p:spPr>
          <a:xfrm>
            <a:off x="838200" y="4173414"/>
            <a:ext cx="10515600" cy="1946031"/>
          </a:xfrm>
        </p:spPr>
        <p:txBody>
          <a:bodyPr>
            <a:normAutofit/>
          </a:bodyPr>
          <a:lstStyle/>
          <a:p>
            <a:pPr algn="l"/>
            <a:r>
              <a:rPr lang="en-US" dirty="0"/>
              <a:t>Provisional Plan of Care (PPOC)</a:t>
            </a:r>
          </a:p>
        </p:txBody>
      </p:sp>
      <p:sp>
        <p:nvSpPr>
          <p:cNvPr id="4" name="Slide Number Placeholder 3">
            <a:extLst>
              <a:ext uri="{FF2B5EF4-FFF2-40B4-BE49-F238E27FC236}">
                <a16:creationId xmlns:a16="http://schemas.microsoft.com/office/drawing/2014/main" id="{97F16E30-07AE-4358-9C09-4D4F79586E63}"/>
              </a:ext>
            </a:extLst>
          </p:cNvPr>
          <p:cNvSpPr>
            <a:spLocks noGrp="1"/>
          </p:cNvSpPr>
          <p:nvPr>
            <p:ph type="sldNum" sz="quarter" idx="12"/>
          </p:nvPr>
        </p:nvSpPr>
        <p:spPr/>
        <p:txBody>
          <a:bodyPr/>
          <a:lstStyle/>
          <a:p>
            <a:fld id="{2A031036-EC6C-4BAE-B118-D8B183F01E36}" type="slidenum">
              <a:rPr lang="en-US" smtClean="0"/>
              <a:t>26</a:t>
            </a:fld>
            <a:endParaRPr lang="en-US"/>
          </a:p>
        </p:txBody>
      </p:sp>
    </p:spTree>
    <p:extLst>
      <p:ext uri="{BB962C8B-B14F-4D97-AF65-F5344CB8AC3E}">
        <p14:creationId xmlns:p14="http://schemas.microsoft.com/office/powerpoint/2010/main" val="221214658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B8D7E9-FACD-4C5A-B945-C9B08A8A146C}"/>
              </a:ext>
            </a:extLst>
          </p:cNvPr>
          <p:cNvSpPr>
            <a:spLocks noGrp="1"/>
          </p:cNvSpPr>
          <p:nvPr>
            <p:ph type="title"/>
          </p:nvPr>
        </p:nvSpPr>
        <p:spPr/>
        <p:txBody>
          <a:bodyPr/>
          <a:lstStyle/>
          <a:p>
            <a:r>
              <a:rPr lang="en-US" dirty="0"/>
              <a:t>Require a Provisional Plan of Care (PPOC)</a:t>
            </a:r>
          </a:p>
        </p:txBody>
      </p:sp>
      <p:sp>
        <p:nvSpPr>
          <p:cNvPr id="3" name="Content Placeholder 2">
            <a:extLst>
              <a:ext uri="{FF2B5EF4-FFF2-40B4-BE49-F238E27FC236}">
                <a16:creationId xmlns:a16="http://schemas.microsoft.com/office/drawing/2014/main" id="{BA80E3CB-87EC-4647-ACC9-3C4E95C8B0F0}"/>
              </a:ext>
            </a:extLst>
          </p:cNvPr>
          <p:cNvSpPr>
            <a:spLocks noGrp="1"/>
          </p:cNvSpPr>
          <p:nvPr>
            <p:ph idx="1"/>
          </p:nvPr>
        </p:nvSpPr>
        <p:spPr>
          <a:xfrm>
            <a:off x="838200" y="2005263"/>
            <a:ext cx="10515600" cy="3950060"/>
          </a:xfrm>
        </p:spPr>
        <p:txBody>
          <a:bodyPr>
            <a:normAutofit/>
          </a:bodyPr>
          <a:lstStyle/>
          <a:p>
            <a:r>
              <a:rPr lang="en-US" sz="2400" dirty="0"/>
              <a:t>The PPOC is required by CMS as part of the eligibility process all assessing entities are required to complete at the time of initial assessment. </a:t>
            </a:r>
          </a:p>
          <a:p>
            <a:r>
              <a:rPr lang="en-US" sz="2400" dirty="0"/>
              <a:t>The PPOC identifies at least one waiver service the participant is seeking. </a:t>
            </a:r>
          </a:p>
          <a:p>
            <a:r>
              <a:rPr lang="en-US" sz="2400" dirty="0"/>
              <a:t>The PPOC also can be utilized to deliver services once a person is found fully eligible, but the MCO has not yet developed a service plan. </a:t>
            </a:r>
          </a:p>
          <a:p>
            <a:r>
              <a:rPr lang="en-US" sz="2400" dirty="0"/>
              <a:t>The PPOC is already active in the system. </a:t>
            </a:r>
          </a:p>
          <a:p>
            <a:pPr marL="0" indent="0" algn="ctr">
              <a:buNone/>
            </a:pPr>
            <a:r>
              <a:rPr lang="en-US" sz="2400" i="1" dirty="0">
                <a:solidFill>
                  <a:schemeClr val="accent1"/>
                </a:solidFill>
              </a:rPr>
              <a:t>PPOC can be found in B.6 d of the waiver</a:t>
            </a:r>
            <a:endParaRPr lang="en-US" sz="2400" dirty="0"/>
          </a:p>
          <a:p>
            <a:endParaRPr lang="en-US" sz="2400" dirty="0"/>
          </a:p>
        </p:txBody>
      </p:sp>
      <p:sp>
        <p:nvSpPr>
          <p:cNvPr id="4" name="Slide Number Placeholder 3">
            <a:extLst>
              <a:ext uri="{FF2B5EF4-FFF2-40B4-BE49-F238E27FC236}">
                <a16:creationId xmlns:a16="http://schemas.microsoft.com/office/drawing/2014/main" id="{AC73A602-D99F-4FED-83D9-3C07A4C64303}"/>
              </a:ext>
            </a:extLst>
          </p:cNvPr>
          <p:cNvSpPr>
            <a:spLocks noGrp="1"/>
          </p:cNvSpPr>
          <p:nvPr>
            <p:ph type="sldNum" sz="quarter" idx="12"/>
          </p:nvPr>
        </p:nvSpPr>
        <p:spPr/>
        <p:txBody>
          <a:bodyPr/>
          <a:lstStyle/>
          <a:p>
            <a:fld id="{2A031036-EC6C-4BAE-B118-D8B183F01E36}" type="slidenum">
              <a:rPr lang="en-US" smtClean="0"/>
              <a:t>27</a:t>
            </a:fld>
            <a:endParaRPr lang="en-US"/>
          </a:p>
        </p:txBody>
      </p:sp>
    </p:spTree>
    <p:extLst>
      <p:ext uri="{BB962C8B-B14F-4D97-AF65-F5344CB8AC3E}">
        <p14:creationId xmlns:p14="http://schemas.microsoft.com/office/powerpoint/2010/main" val="89762062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CC9BDEC8-1FDB-4CCF-9D91-D53CB85CEF0F}"/>
              </a:ext>
            </a:extLst>
          </p:cNvPr>
          <p:cNvSpPr>
            <a:spLocks noGrp="1"/>
          </p:cNvSpPr>
          <p:nvPr>
            <p:ph type="title"/>
          </p:nvPr>
        </p:nvSpPr>
        <p:spPr/>
        <p:txBody>
          <a:bodyPr>
            <a:normAutofit/>
          </a:bodyPr>
          <a:lstStyle/>
          <a:p>
            <a:pPr algn="l"/>
            <a:r>
              <a:rPr lang="en-US" sz="4000" dirty="0"/>
              <a:t>Residential Services for Married Couples on the I/DD Waiver</a:t>
            </a:r>
          </a:p>
        </p:txBody>
      </p:sp>
      <p:sp>
        <p:nvSpPr>
          <p:cNvPr id="4" name="Slide Number Placeholder 3">
            <a:extLst>
              <a:ext uri="{FF2B5EF4-FFF2-40B4-BE49-F238E27FC236}">
                <a16:creationId xmlns:a16="http://schemas.microsoft.com/office/drawing/2014/main" id="{1DD2695D-0949-49E6-A57B-8402B21AF1F2}"/>
              </a:ext>
            </a:extLst>
          </p:cNvPr>
          <p:cNvSpPr>
            <a:spLocks noGrp="1"/>
          </p:cNvSpPr>
          <p:nvPr>
            <p:ph type="sldNum" sz="quarter" idx="12"/>
          </p:nvPr>
        </p:nvSpPr>
        <p:spPr/>
        <p:txBody>
          <a:bodyPr/>
          <a:lstStyle/>
          <a:p>
            <a:fld id="{2A031036-EC6C-4BAE-B118-D8B183F01E36}" type="slidenum">
              <a:rPr lang="en-US" smtClean="0"/>
              <a:t>28</a:t>
            </a:fld>
            <a:endParaRPr lang="en-US"/>
          </a:p>
        </p:txBody>
      </p:sp>
    </p:spTree>
    <p:extLst>
      <p:ext uri="{BB962C8B-B14F-4D97-AF65-F5344CB8AC3E}">
        <p14:creationId xmlns:p14="http://schemas.microsoft.com/office/powerpoint/2010/main" val="347859047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7FB81F-97A3-4202-B979-5659F4B916BF}"/>
              </a:ext>
            </a:extLst>
          </p:cNvPr>
          <p:cNvSpPr>
            <a:spLocks noGrp="1"/>
          </p:cNvSpPr>
          <p:nvPr>
            <p:ph type="title"/>
          </p:nvPr>
        </p:nvSpPr>
        <p:spPr/>
        <p:txBody>
          <a:bodyPr>
            <a:normAutofit/>
          </a:bodyPr>
          <a:lstStyle/>
          <a:p>
            <a:r>
              <a:rPr lang="en-US" dirty="0"/>
              <a:t>Authorizes Residential Services for Married Couples on the I/DD Waiver </a:t>
            </a:r>
          </a:p>
        </p:txBody>
      </p:sp>
      <p:sp>
        <p:nvSpPr>
          <p:cNvPr id="3" name="Content Placeholder 2">
            <a:extLst>
              <a:ext uri="{FF2B5EF4-FFF2-40B4-BE49-F238E27FC236}">
                <a16:creationId xmlns:a16="http://schemas.microsoft.com/office/drawing/2014/main" id="{4DFD366E-4577-4F39-A939-7604F6CEE16C}"/>
              </a:ext>
            </a:extLst>
          </p:cNvPr>
          <p:cNvSpPr>
            <a:spLocks noGrp="1"/>
          </p:cNvSpPr>
          <p:nvPr>
            <p:ph idx="1"/>
          </p:nvPr>
        </p:nvSpPr>
        <p:spPr>
          <a:xfrm>
            <a:off x="838200" y="1901371"/>
            <a:ext cx="10515600" cy="4275591"/>
          </a:xfrm>
        </p:spPr>
        <p:txBody>
          <a:bodyPr>
            <a:normAutofit/>
          </a:bodyPr>
          <a:lstStyle/>
          <a:p>
            <a:pPr marL="0" indent="0">
              <a:buNone/>
            </a:pPr>
            <a:r>
              <a:rPr lang="en-US" sz="2400" b="1" dirty="0">
                <a:solidFill>
                  <a:schemeClr val="accent1">
                    <a:lumMod val="75000"/>
                  </a:schemeClr>
                </a:solidFill>
              </a:rPr>
              <a:t>Amendment Language: I/DD, Adult Residential, Married Couple</a:t>
            </a:r>
          </a:p>
          <a:p>
            <a:pPr lvl="1"/>
            <a:r>
              <a:rPr lang="en-US" dirty="0"/>
              <a:t>A legally married couple, both participants of HCBS IDD waiver services, may both receive residential services in their home.</a:t>
            </a:r>
          </a:p>
          <a:p>
            <a:pPr marL="457200" lvl="1" indent="0" algn="ctr">
              <a:buNone/>
            </a:pPr>
            <a:r>
              <a:rPr lang="en-US" dirty="0"/>
              <a:t> </a:t>
            </a:r>
          </a:p>
          <a:p>
            <a:pPr marL="457200" lvl="1" indent="0" algn="ctr">
              <a:buNone/>
            </a:pPr>
            <a:r>
              <a:rPr lang="en-US" sz="2400" i="1" dirty="0">
                <a:solidFill>
                  <a:schemeClr val="accent1"/>
                </a:solidFill>
                <a:effectLst/>
                <a:latin typeface="Segoe UI" panose="020B0502040204020203" pitchFamily="34" charset="0"/>
                <a:ea typeface="Calibri" panose="020F0502020204030204" pitchFamily="34" charset="0"/>
                <a:cs typeface="Times New Roman" panose="02020603050405020304" pitchFamily="18" charset="0"/>
              </a:rPr>
              <a:t>Residential Services for I/DD married couples will be found in the service definition for Adult Residential. </a:t>
            </a:r>
            <a:endParaRPr lang="en-US" sz="2400" i="1" dirty="0">
              <a:solidFill>
                <a:schemeClr val="accent1"/>
              </a:solidFill>
              <a:effectLst/>
              <a:latin typeface="Calibri" panose="020F0502020204030204" pitchFamily="34" charset="0"/>
              <a:ea typeface="Calibri" panose="020F0502020204030204" pitchFamily="34" charset="0"/>
              <a:cs typeface="Times New Roman" panose="02020603050405020304" pitchFamily="18" charset="0"/>
            </a:endParaRPr>
          </a:p>
          <a:p>
            <a:pPr marL="457200" lvl="1" indent="0" algn="ctr">
              <a:buNone/>
            </a:pPr>
            <a:endParaRPr lang="en-US" dirty="0"/>
          </a:p>
        </p:txBody>
      </p:sp>
      <p:sp>
        <p:nvSpPr>
          <p:cNvPr id="4" name="Slide Number Placeholder 3">
            <a:extLst>
              <a:ext uri="{FF2B5EF4-FFF2-40B4-BE49-F238E27FC236}">
                <a16:creationId xmlns:a16="http://schemas.microsoft.com/office/drawing/2014/main" id="{1BDE7D12-686C-4025-9BFC-EABAAF07C52A}"/>
              </a:ext>
            </a:extLst>
          </p:cNvPr>
          <p:cNvSpPr>
            <a:spLocks noGrp="1"/>
          </p:cNvSpPr>
          <p:nvPr>
            <p:ph type="sldNum" sz="quarter" idx="12"/>
          </p:nvPr>
        </p:nvSpPr>
        <p:spPr/>
        <p:txBody>
          <a:bodyPr/>
          <a:lstStyle/>
          <a:p>
            <a:fld id="{2A031036-EC6C-4BAE-B118-D8B183F01E36}" type="slidenum">
              <a:rPr lang="en-US" smtClean="0"/>
              <a:t>29</a:t>
            </a:fld>
            <a:endParaRPr lang="en-US"/>
          </a:p>
        </p:txBody>
      </p:sp>
    </p:spTree>
    <p:extLst>
      <p:ext uri="{BB962C8B-B14F-4D97-AF65-F5344CB8AC3E}">
        <p14:creationId xmlns:p14="http://schemas.microsoft.com/office/powerpoint/2010/main" val="36862248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052EFD-794B-435C-A749-7EDC047BB352}"/>
              </a:ext>
            </a:extLst>
          </p:cNvPr>
          <p:cNvSpPr>
            <a:spLocks noGrp="1"/>
          </p:cNvSpPr>
          <p:nvPr>
            <p:ph type="title"/>
          </p:nvPr>
        </p:nvSpPr>
        <p:spPr>
          <a:xfrm>
            <a:off x="838200" y="667657"/>
            <a:ext cx="10515600" cy="858501"/>
          </a:xfrm>
          <a:solidFill>
            <a:srgbClr val="FFFFFF">
              <a:alpha val="69804"/>
            </a:srgbClr>
          </a:solidFill>
        </p:spPr>
        <p:txBody>
          <a:bodyPr/>
          <a:lstStyle/>
          <a:p>
            <a:r>
              <a:rPr lang="en-US" dirty="0"/>
              <a:t>Summary of Waiver Changes cont.</a:t>
            </a:r>
          </a:p>
        </p:txBody>
      </p:sp>
      <p:sp>
        <p:nvSpPr>
          <p:cNvPr id="3" name="Content Placeholder 2">
            <a:extLst>
              <a:ext uri="{FF2B5EF4-FFF2-40B4-BE49-F238E27FC236}">
                <a16:creationId xmlns:a16="http://schemas.microsoft.com/office/drawing/2014/main" id="{284C5CA2-3524-4128-9A3C-65C509B9537F}"/>
              </a:ext>
            </a:extLst>
          </p:cNvPr>
          <p:cNvSpPr>
            <a:spLocks noGrp="1"/>
          </p:cNvSpPr>
          <p:nvPr>
            <p:ph idx="1"/>
          </p:nvPr>
        </p:nvSpPr>
        <p:spPr>
          <a:xfrm>
            <a:off x="1001487" y="2005263"/>
            <a:ext cx="10100854" cy="4716212"/>
          </a:xfrm>
        </p:spPr>
        <p:txBody>
          <a:bodyPr>
            <a:normAutofit/>
          </a:bodyPr>
          <a:lstStyle/>
          <a:p>
            <a:pPr marL="457200" indent="-457200">
              <a:spcBef>
                <a:spcPts val="600"/>
              </a:spcBef>
            </a:pPr>
            <a:r>
              <a:rPr lang="en-US" sz="2400" dirty="0">
                <a:hlinkClick r:id="rId3" action="ppaction://hlinksldjump"/>
              </a:rPr>
              <a:t>Allow for PCS (Personal Care Services) to be delivered in Assisted Living and Home Plus Settings for the Physical Disability Waiver</a:t>
            </a:r>
            <a:endParaRPr lang="en-US" sz="2400" dirty="0"/>
          </a:p>
          <a:p>
            <a:pPr marL="457200" indent="-457200" algn="l">
              <a:spcBef>
                <a:spcPts val="600"/>
              </a:spcBef>
              <a:buFont typeface="Arial" panose="020B0604020202020204" pitchFamily="34" charset="0"/>
              <a:buChar char="•"/>
            </a:pPr>
            <a:r>
              <a:rPr lang="en-US" sz="2400" dirty="0">
                <a:hlinkClick r:id="rId4" action="ppaction://hlinksldjump"/>
              </a:rPr>
              <a:t>Addition of Virtual Delivery of Services as part of Residential Services, agency-directed PCS, and Therapy Services</a:t>
            </a:r>
            <a:endParaRPr lang="en-US" sz="2400" dirty="0"/>
          </a:p>
          <a:p>
            <a:pPr marL="457200" indent="-457200" algn="l">
              <a:spcBef>
                <a:spcPts val="600"/>
              </a:spcBef>
              <a:buFont typeface="Arial" panose="020B0604020202020204" pitchFamily="34" charset="0"/>
              <a:buChar char="•"/>
            </a:pPr>
            <a:r>
              <a:rPr lang="en-US" sz="2400" dirty="0">
                <a:hlinkClick r:id="rId5" action="ppaction://hlinksldjump"/>
              </a:rPr>
              <a:t>Allows for Paid Family Caregivers for PCS, for the TA, FE, BI, IDD, PD Waivers</a:t>
            </a:r>
            <a:endParaRPr lang="en-US" sz="2400" dirty="0"/>
          </a:p>
          <a:p>
            <a:pPr marL="457200" indent="-457200" algn="l">
              <a:buFont typeface="Arial" panose="020B0604020202020204" pitchFamily="34" charset="0"/>
              <a:buChar char="•"/>
            </a:pPr>
            <a:endParaRPr lang="en-US" dirty="0"/>
          </a:p>
          <a:p>
            <a:pPr marL="457200" indent="-457200" algn="l">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7D5F34C7-2B0F-4EE6-86E4-D1341C91EC8A}"/>
              </a:ext>
            </a:extLst>
          </p:cNvPr>
          <p:cNvSpPr>
            <a:spLocks noGrp="1"/>
          </p:cNvSpPr>
          <p:nvPr>
            <p:ph type="sldNum" sz="quarter" idx="12"/>
          </p:nvPr>
        </p:nvSpPr>
        <p:spPr/>
        <p:txBody>
          <a:bodyPr/>
          <a:lstStyle/>
          <a:p>
            <a:fld id="{2A031036-EC6C-4BAE-B118-D8B183F01E36}" type="slidenum">
              <a:rPr lang="en-US" smtClean="0"/>
              <a:t>3</a:t>
            </a:fld>
            <a:endParaRPr lang="en-US"/>
          </a:p>
        </p:txBody>
      </p:sp>
    </p:spTree>
    <p:extLst>
      <p:ext uri="{BB962C8B-B14F-4D97-AF65-F5344CB8AC3E}">
        <p14:creationId xmlns:p14="http://schemas.microsoft.com/office/powerpoint/2010/main" val="81351020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47D72B81-B649-4EC6-A664-DBA9B44F8551}"/>
              </a:ext>
            </a:extLst>
          </p:cNvPr>
          <p:cNvSpPr>
            <a:spLocks noGrp="1"/>
          </p:cNvSpPr>
          <p:nvPr>
            <p:ph type="title"/>
          </p:nvPr>
        </p:nvSpPr>
        <p:spPr/>
        <p:txBody>
          <a:bodyPr>
            <a:normAutofit/>
          </a:bodyPr>
          <a:lstStyle/>
          <a:p>
            <a:pPr algn="l"/>
            <a:r>
              <a:rPr lang="en-US" sz="4000" dirty="0"/>
              <a:t>Specialized Medical Care (SMC)</a:t>
            </a:r>
          </a:p>
        </p:txBody>
      </p:sp>
      <p:sp>
        <p:nvSpPr>
          <p:cNvPr id="4" name="Slide Number Placeholder 3">
            <a:extLst>
              <a:ext uri="{FF2B5EF4-FFF2-40B4-BE49-F238E27FC236}">
                <a16:creationId xmlns:a16="http://schemas.microsoft.com/office/drawing/2014/main" id="{03A5E4D9-2C43-4107-B7F3-E6CDCF4C793B}"/>
              </a:ext>
            </a:extLst>
          </p:cNvPr>
          <p:cNvSpPr>
            <a:spLocks noGrp="1"/>
          </p:cNvSpPr>
          <p:nvPr>
            <p:ph type="sldNum" sz="quarter" idx="12"/>
          </p:nvPr>
        </p:nvSpPr>
        <p:spPr/>
        <p:txBody>
          <a:bodyPr/>
          <a:lstStyle/>
          <a:p>
            <a:fld id="{2A031036-EC6C-4BAE-B118-D8B183F01E36}" type="slidenum">
              <a:rPr lang="en-US" smtClean="0"/>
              <a:t>30</a:t>
            </a:fld>
            <a:endParaRPr lang="en-US"/>
          </a:p>
        </p:txBody>
      </p:sp>
    </p:spTree>
    <p:extLst>
      <p:ext uri="{BB962C8B-B14F-4D97-AF65-F5344CB8AC3E}">
        <p14:creationId xmlns:p14="http://schemas.microsoft.com/office/powerpoint/2010/main" val="26322992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A25F38-1326-4F51-A785-4E8D53A2B8D5}"/>
              </a:ext>
            </a:extLst>
          </p:cNvPr>
          <p:cNvSpPr>
            <a:spLocks noGrp="1"/>
          </p:cNvSpPr>
          <p:nvPr>
            <p:ph type="title"/>
          </p:nvPr>
        </p:nvSpPr>
        <p:spPr/>
        <p:txBody>
          <a:bodyPr/>
          <a:lstStyle/>
          <a:p>
            <a:r>
              <a:rPr lang="en-US" dirty="0"/>
              <a:t>Amends Specialized Medical Care (SMC)</a:t>
            </a:r>
          </a:p>
        </p:txBody>
      </p:sp>
      <p:sp>
        <p:nvSpPr>
          <p:cNvPr id="3" name="Content Placeholder 2">
            <a:extLst>
              <a:ext uri="{FF2B5EF4-FFF2-40B4-BE49-F238E27FC236}">
                <a16:creationId xmlns:a16="http://schemas.microsoft.com/office/drawing/2014/main" id="{56FD59A0-6515-4EEB-9AA2-B34EEDDA3A8E}"/>
              </a:ext>
            </a:extLst>
          </p:cNvPr>
          <p:cNvSpPr>
            <a:spLocks noGrp="1"/>
          </p:cNvSpPr>
          <p:nvPr>
            <p:ph idx="1"/>
          </p:nvPr>
        </p:nvSpPr>
        <p:spPr>
          <a:xfrm>
            <a:off x="838200" y="1886857"/>
            <a:ext cx="10169770" cy="2989943"/>
          </a:xfrm>
        </p:spPr>
        <p:txBody>
          <a:bodyPr>
            <a:normAutofit/>
          </a:bodyPr>
          <a:lstStyle/>
          <a:p>
            <a:pPr marL="0" marR="0" indent="0" algn="l">
              <a:spcAft>
                <a:spcPts val="900"/>
              </a:spcAft>
              <a:buNone/>
            </a:pPr>
            <a:r>
              <a:rPr lang="en-US" sz="2400" b="1" dirty="0">
                <a:solidFill>
                  <a:schemeClr val="accent1">
                    <a:lumMod val="75000"/>
                  </a:schemeClr>
                </a:solidFill>
                <a:effectLst/>
                <a:ea typeface="Times New Roman" panose="02020603050405020304" pitchFamily="18" charset="0"/>
              </a:rPr>
              <a:t>I/DD and TA Specialized Medical Care, Amendment language, Limitations, units</a:t>
            </a:r>
          </a:p>
          <a:p>
            <a:pPr lvl="1">
              <a:spcAft>
                <a:spcPts val="900"/>
              </a:spcAft>
            </a:pPr>
            <a:r>
              <a:rPr lang="en-US" dirty="0">
                <a:effectLst/>
                <a:ea typeface="Calibri" panose="020F0502020204030204" pitchFamily="34" charset="0"/>
                <a:cs typeface="Times New Roman" panose="02020603050405020304" pitchFamily="18" charset="0"/>
              </a:rPr>
              <a:t>Specialized Medical Care services units will be based on assessed need, and the person's person-centered service plan. </a:t>
            </a:r>
          </a:p>
          <a:p>
            <a:pPr marL="457200" lvl="1" indent="0">
              <a:spcAft>
                <a:spcPts val="900"/>
              </a:spcAft>
              <a:buNone/>
            </a:pPr>
            <a:r>
              <a:rPr lang="en-US" b="0" i="1" dirty="0">
                <a:solidFill>
                  <a:schemeClr val="accent1"/>
                </a:solidFill>
                <a:effectLst/>
              </a:rPr>
              <a:t>Specialized Medical Care is listed in the service definition in C.1/C.3</a:t>
            </a:r>
            <a:endParaRPr lang="en-US" i="1" dirty="0">
              <a:solidFill>
                <a:schemeClr val="accent1"/>
              </a:solidFill>
            </a:endParaRPr>
          </a:p>
        </p:txBody>
      </p:sp>
      <p:sp>
        <p:nvSpPr>
          <p:cNvPr id="4" name="Slide Number Placeholder 3">
            <a:extLst>
              <a:ext uri="{FF2B5EF4-FFF2-40B4-BE49-F238E27FC236}">
                <a16:creationId xmlns:a16="http://schemas.microsoft.com/office/drawing/2014/main" id="{FFA0724E-CD1C-4938-99A8-B46D3547FD49}"/>
              </a:ext>
            </a:extLst>
          </p:cNvPr>
          <p:cNvSpPr>
            <a:spLocks noGrp="1"/>
          </p:cNvSpPr>
          <p:nvPr>
            <p:ph type="sldNum" sz="quarter" idx="12"/>
          </p:nvPr>
        </p:nvSpPr>
        <p:spPr/>
        <p:txBody>
          <a:bodyPr/>
          <a:lstStyle/>
          <a:p>
            <a:fld id="{2A031036-EC6C-4BAE-B118-D8B183F01E36}" type="slidenum">
              <a:rPr lang="en-US" smtClean="0"/>
              <a:t>31</a:t>
            </a:fld>
            <a:endParaRPr lang="en-US"/>
          </a:p>
        </p:txBody>
      </p:sp>
    </p:spTree>
    <p:extLst>
      <p:ext uri="{BB962C8B-B14F-4D97-AF65-F5344CB8AC3E}">
        <p14:creationId xmlns:p14="http://schemas.microsoft.com/office/powerpoint/2010/main" val="58083840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1C5A663-32A7-4C29-AAEB-3700342D81C8}"/>
              </a:ext>
            </a:extLst>
          </p:cNvPr>
          <p:cNvSpPr>
            <a:spLocks noGrp="1"/>
          </p:cNvSpPr>
          <p:nvPr>
            <p:ph type="title"/>
          </p:nvPr>
        </p:nvSpPr>
        <p:spPr/>
        <p:txBody>
          <a:bodyPr>
            <a:normAutofit/>
          </a:bodyPr>
          <a:lstStyle/>
          <a:p>
            <a:pPr algn="l"/>
            <a:r>
              <a:rPr lang="en-US" sz="4000" dirty="0"/>
              <a:t>PCS services to be delivered in Assisted Living and Home Plus Settings</a:t>
            </a:r>
          </a:p>
        </p:txBody>
      </p:sp>
      <p:sp>
        <p:nvSpPr>
          <p:cNvPr id="4" name="Slide Number Placeholder 3">
            <a:extLst>
              <a:ext uri="{FF2B5EF4-FFF2-40B4-BE49-F238E27FC236}">
                <a16:creationId xmlns:a16="http://schemas.microsoft.com/office/drawing/2014/main" id="{25B9C7CF-A0A2-424B-9634-3F4D175D8AFA}"/>
              </a:ext>
            </a:extLst>
          </p:cNvPr>
          <p:cNvSpPr>
            <a:spLocks noGrp="1"/>
          </p:cNvSpPr>
          <p:nvPr>
            <p:ph type="sldNum" sz="quarter" idx="12"/>
          </p:nvPr>
        </p:nvSpPr>
        <p:spPr/>
        <p:txBody>
          <a:bodyPr/>
          <a:lstStyle/>
          <a:p>
            <a:fld id="{2A031036-EC6C-4BAE-B118-D8B183F01E36}" type="slidenum">
              <a:rPr lang="en-US" smtClean="0"/>
              <a:t>32</a:t>
            </a:fld>
            <a:endParaRPr lang="en-US"/>
          </a:p>
        </p:txBody>
      </p:sp>
    </p:spTree>
    <p:extLst>
      <p:ext uri="{BB962C8B-B14F-4D97-AF65-F5344CB8AC3E}">
        <p14:creationId xmlns:p14="http://schemas.microsoft.com/office/powerpoint/2010/main" val="284333242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475772-FF97-4A53-A2A3-0F5E4F35DC8B}"/>
              </a:ext>
            </a:extLst>
          </p:cNvPr>
          <p:cNvSpPr>
            <a:spLocks noGrp="1"/>
          </p:cNvSpPr>
          <p:nvPr>
            <p:ph type="title"/>
          </p:nvPr>
        </p:nvSpPr>
        <p:spPr>
          <a:xfrm>
            <a:off x="1002323" y="411407"/>
            <a:ext cx="10515600" cy="1009651"/>
          </a:xfrm>
        </p:spPr>
        <p:txBody>
          <a:bodyPr>
            <a:noAutofit/>
          </a:bodyPr>
          <a:lstStyle/>
          <a:p>
            <a:r>
              <a:rPr lang="en-US" dirty="0"/>
              <a:t>PCS services to be delivered in Assisted Living and Home Plus Settings</a:t>
            </a:r>
          </a:p>
        </p:txBody>
      </p:sp>
      <p:sp>
        <p:nvSpPr>
          <p:cNvPr id="3" name="Content Placeholder 2">
            <a:extLst>
              <a:ext uri="{FF2B5EF4-FFF2-40B4-BE49-F238E27FC236}">
                <a16:creationId xmlns:a16="http://schemas.microsoft.com/office/drawing/2014/main" id="{05850FA6-17CC-406C-BE3B-5C6851DA814F}"/>
              </a:ext>
            </a:extLst>
          </p:cNvPr>
          <p:cNvSpPr>
            <a:spLocks noGrp="1"/>
          </p:cNvSpPr>
          <p:nvPr>
            <p:ph idx="1"/>
          </p:nvPr>
        </p:nvSpPr>
        <p:spPr>
          <a:xfrm>
            <a:off x="838200" y="1825625"/>
            <a:ext cx="10515600" cy="4351338"/>
          </a:xfrm>
        </p:spPr>
        <p:txBody>
          <a:bodyPr>
            <a:normAutofit/>
          </a:bodyPr>
          <a:lstStyle/>
          <a:p>
            <a:r>
              <a:rPr lang="en-US" sz="2400" dirty="0"/>
              <a:t>Allow for agency-directed PCS services to be delivered in Assisted Living and Home Plus Settings for the PD Waiver. </a:t>
            </a:r>
          </a:p>
          <a:p>
            <a:r>
              <a:rPr lang="en-US" sz="2400" dirty="0"/>
              <a:t>Agency-directed PCS Services can still be delivered by a Home Health Agency (HHA) in the community. </a:t>
            </a:r>
          </a:p>
          <a:p>
            <a:endParaRPr lang="en-US" sz="2400" dirty="0"/>
          </a:p>
          <a:p>
            <a:pPr marL="0" indent="0" algn="ctr">
              <a:buNone/>
            </a:pPr>
            <a:r>
              <a:rPr lang="en-US" sz="2400" b="0" i="0" dirty="0">
                <a:solidFill>
                  <a:schemeClr val="accent1"/>
                </a:solidFill>
                <a:effectLst/>
              </a:rPr>
              <a:t>Personal Care Services addition of Assisted Living and Home Pluses is located in C.1/C.3 under provider type</a:t>
            </a:r>
            <a:endParaRPr lang="en-US" sz="3600" dirty="0">
              <a:solidFill>
                <a:schemeClr val="accent1"/>
              </a:solidFill>
            </a:endParaRPr>
          </a:p>
        </p:txBody>
      </p:sp>
      <p:sp>
        <p:nvSpPr>
          <p:cNvPr id="4" name="Slide Number Placeholder 3">
            <a:extLst>
              <a:ext uri="{FF2B5EF4-FFF2-40B4-BE49-F238E27FC236}">
                <a16:creationId xmlns:a16="http://schemas.microsoft.com/office/drawing/2014/main" id="{05F19646-103C-4757-B377-659659449003}"/>
              </a:ext>
            </a:extLst>
          </p:cNvPr>
          <p:cNvSpPr>
            <a:spLocks noGrp="1"/>
          </p:cNvSpPr>
          <p:nvPr>
            <p:ph type="sldNum" sz="quarter" idx="12"/>
          </p:nvPr>
        </p:nvSpPr>
        <p:spPr/>
        <p:txBody>
          <a:bodyPr/>
          <a:lstStyle/>
          <a:p>
            <a:fld id="{2A031036-EC6C-4BAE-B118-D8B183F01E36}" type="slidenum">
              <a:rPr lang="en-US" smtClean="0"/>
              <a:t>33</a:t>
            </a:fld>
            <a:endParaRPr lang="en-US"/>
          </a:p>
        </p:txBody>
      </p:sp>
    </p:spTree>
    <p:extLst>
      <p:ext uri="{BB962C8B-B14F-4D97-AF65-F5344CB8AC3E}">
        <p14:creationId xmlns:p14="http://schemas.microsoft.com/office/powerpoint/2010/main" val="153735807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A5B5906B-0B78-4541-9338-F34BF45FEE0D}"/>
              </a:ext>
            </a:extLst>
          </p:cNvPr>
          <p:cNvSpPr>
            <a:spLocks noGrp="1"/>
          </p:cNvSpPr>
          <p:nvPr>
            <p:ph type="title"/>
          </p:nvPr>
        </p:nvSpPr>
        <p:spPr/>
        <p:txBody>
          <a:bodyPr>
            <a:normAutofit/>
          </a:bodyPr>
          <a:lstStyle/>
          <a:p>
            <a:pPr algn="l"/>
            <a:r>
              <a:rPr lang="en-US" sz="4000" dirty="0"/>
              <a:t>Virtual Delivery of Services</a:t>
            </a:r>
          </a:p>
        </p:txBody>
      </p:sp>
      <p:sp>
        <p:nvSpPr>
          <p:cNvPr id="4" name="Slide Number Placeholder 3">
            <a:extLst>
              <a:ext uri="{FF2B5EF4-FFF2-40B4-BE49-F238E27FC236}">
                <a16:creationId xmlns:a16="http://schemas.microsoft.com/office/drawing/2014/main" id="{810EA3B2-32ED-4E55-8FC6-59CEB4DC55E6}"/>
              </a:ext>
            </a:extLst>
          </p:cNvPr>
          <p:cNvSpPr>
            <a:spLocks noGrp="1"/>
          </p:cNvSpPr>
          <p:nvPr>
            <p:ph type="sldNum" sz="quarter" idx="12"/>
          </p:nvPr>
        </p:nvSpPr>
        <p:spPr/>
        <p:txBody>
          <a:bodyPr/>
          <a:lstStyle/>
          <a:p>
            <a:fld id="{2A031036-EC6C-4BAE-B118-D8B183F01E36}" type="slidenum">
              <a:rPr lang="en-US" smtClean="0"/>
              <a:t>34</a:t>
            </a:fld>
            <a:endParaRPr lang="en-US"/>
          </a:p>
        </p:txBody>
      </p:sp>
    </p:spTree>
    <p:extLst>
      <p:ext uri="{BB962C8B-B14F-4D97-AF65-F5344CB8AC3E}">
        <p14:creationId xmlns:p14="http://schemas.microsoft.com/office/powerpoint/2010/main" val="79121370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33CB77-A2F4-45D4-BF45-20293524F3A5}"/>
              </a:ext>
            </a:extLst>
          </p:cNvPr>
          <p:cNvSpPr>
            <a:spLocks noGrp="1"/>
          </p:cNvSpPr>
          <p:nvPr>
            <p:ph type="title"/>
          </p:nvPr>
        </p:nvSpPr>
        <p:spPr>
          <a:xfrm>
            <a:off x="768882" y="653883"/>
            <a:ext cx="10714458" cy="1325563"/>
          </a:xfrm>
        </p:spPr>
        <p:txBody>
          <a:bodyPr>
            <a:noAutofit/>
          </a:bodyPr>
          <a:lstStyle/>
          <a:p>
            <a:r>
              <a:rPr lang="en-US" dirty="0"/>
              <a:t>Adding virtual delivery of services as part of residential services</a:t>
            </a:r>
            <a:br>
              <a:rPr lang="en-US" dirty="0"/>
            </a:br>
            <a:endParaRPr lang="en-US" dirty="0"/>
          </a:p>
        </p:txBody>
      </p:sp>
      <p:sp>
        <p:nvSpPr>
          <p:cNvPr id="3" name="Content Placeholder 2">
            <a:extLst>
              <a:ext uri="{FF2B5EF4-FFF2-40B4-BE49-F238E27FC236}">
                <a16:creationId xmlns:a16="http://schemas.microsoft.com/office/drawing/2014/main" id="{8DA1DAF6-D6A6-48C5-82FD-D29CC901B52D}"/>
              </a:ext>
            </a:extLst>
          </p:cNvPr>
          <p:cNvSpPr>
            <a:spLocks noGrp="1"/>
          </p:cNvSpPr>
          <p:nvPr>
            <p:ph idx="1"/>
          </p:nvPr>
        </p:nvSpPr>
        <p:spPr>
          <a:xfrm>
            <a:off x="768882" y="1793631"/>
            <a:ext cx="10714458" cy="4258826"/>
          </a:xfrm>
        </p:spPr>
        <p:txBody>
          <a:bodyPr>
            <a:noAutofit/>
          </a:bodyPr>
          <a:lstStyle/>
          <a:p>
            <a:pPr marL="0" indent="0">
              <a:lnSpc>
                <a:spcPct val="100000"/>
              </a:lnSpc>
              <a:spcBef>
                <a:spcPts val="500"/>
              </a:spcBef>
              <a:spcAft>
                <a:spcPts val="1000"/>
              </a:spcAft>
              <a:buNone/>
            </a:pPr>
            <a:r>
              <a:rPr lang="en-US" sz="2000" dirty="0">
                <a:solidFill>
                  <a:srgbClr val="231F20"/>
                </a:solidFill>
                <a:effectLst/>
                <a:ea typeface="Times New Roman" panose="02020603050405020304" pitchFamily="18" charset="0"/>
                <a:cs typeface="Segoe UI" panose="020B0502040204020203" pitchFamily="34" charset="0"/>
              </a:rPr>
              <a:t>Virtual delivery of a service is an electronic method of service delivery.  The purpose of virtual delivery of a service is to maintain or improve a participant’s functional abilities, enhance interactions, support meaningful relationships, and meaningfully participate in their community. </a:t>
            </a:r>
            <a:r>
              <a:rPr lang="en-US" sz="2000" dirty="0">
                <a:effectLst/>
                <a:ea typeface="Times New Roman" panose="02020603050405020304" pitchFamily="18" charset="0"/>
                <a:cs typeface="Times New Roman" panose="02020603050405020304" pitchFamily="18" charset="0"/>
              </a:rPr>
              <a:t> </a:t>
            </a:r>
            <a:r>
              <a:rPr lang="en-US" sz="2000" b="1" dirty="0">
                <a:effectLst/>
                <a:ea typeface="Times New Roman" panose="02020603050405020304" pitchFamily="18" charset="0"/>
                <a:cs typeface="Times New Roman" panose="02020603050405020304" pitchFamily="18" charset="0"/>
              </a:rPr>
              <a:t>Virtual delivery of services may be a service option to provide independence in licensed group homes, therapies or agency-directed personal care services. </a:t>
            </a:r>
            <a:r>
              <a:rPr lang="en-US" sz="2000" dirty="0">
                <a:effectLst/>
                <a:ea typeface="Times New Roman" panose="02020603050405020304" pitchFamily="18" charset="0"/>
                <a:cs typeface="Times New Roman" panose="02020603050405020304" pitchFamily="18" charset="0"/>
              </a:rPr>
              <a:t>The participant should have other opportunities for integration in the community via other services the participant receives.</a:t>
            </a:r>
            <a:r>
              <a:rPr lang="en-US" sz="2000" i="1" dirty="0">
                <a:solidFill>
                  <a:schemeClr val="accent1"/>
                </a:solidFill>
                <a:ea typeface="Calibri" panose="020F0502020204030204" pitchFamily="34" charset="0"/>
                <a:cs typeface="Times New Roman" panose="02020603050405020304" pitchFamily="18" charset="0"/>
              </a:rPr>
              <a:t> </a:t>
            </a:r>
          </a:p>
          <a:p>
            <a:pPr marL="0" indent="0" algn="ctr">
              <a:lnSpc>
                <a:spcPct val="100000"/>
              </a:lnSpc>
              <a:spcBef>
                <a:spcPts val="500"/>
              </a:spcBef>
              <a:spcAft>
                <a:spcPts val="1000"/>
              </a:spcAft>
              <a:buNone/>
            </a:pPr>
            <a:r>
              <a:rPr lang="en-US" sz="2000" i="1" dirty="0">
                <a:solidFill>
                  <a:schemeClr val="accent1"/>
                </a:solidFill>
                <a:ea typeface="Calibri" panose="020F0502020204030204" pitchFamily="34" charset="0"/>
                <a:cs typeface="Times New Roman" panose="02020603050405020304" pitchFamily="18" charset="0"/>
              </a:rPr>
              <a:t>Virtual Delivery of Services C1,C.3 under I/DD Adult Residential </a:t>
            </a:r>
          </a:p>
          <a:p>
            <a:pPr marL="0" indent="0" algn="ctr">
              <a:lnSpc>
                <a:spcPct val="100000"/>
              </a:lnSpc>
              <a:spcBef>
                <a:spcPts val="500"/>
              </a:spcBef>
              <a:spcAft>
                <a:spcPts val="1000"/>
              </a:spcAft>
              <a:buNone/>
            </a:pPr>
            <a:r>
              <a:rPr lang="en-US" sz="2000" i="1" dirty="0">
                <a:solidFill>
                  <a:schemeClr val="accent1"/>
                </a:solidFill>
                <a:ea typeface="Times New Roman" panose="02020603050405020304" pitchFamily="18" charset="0"/>
                <a:cs typeface="Segoe UI" panose="020B0502040204020203" pitchFamily="34" charset="0"/>
              </a:rPr>
              <a:t>Agency Directed PCS for I/DD, PD,FE, BI, TA </a:t>
            </a:r>
          </a:p>
          <a:p>
            <a:pPr marL="0" indent="0" algn="ctr">
              <a:lnSpc>
                <a:spcPct val="100000"/>
              </a:lnSpc>
              <a:spcBef>
                <a:spcPts val="500"/>
              </a:spcBef>
              <a:spcAft>
                <a:spcPts val="1000"/>
              </a:spcAft>
              <a:buNone/>
            </a:pPr>
            <a:r>
              <a:rPr lang="en-US" sz="2000" i="1" dirty="0">
                <a:solidFill>
                  <a:schemeClr val="accent1"/>
                </a:solidFill>
                <a:ea typeface="Calibri" panose="020F0502020204030204" pitchFamily="34" charset="0"/>
              </a:rPr>
              <a:t>BI Therapies listed in C1,C3</a:t>
            </a:r>
            <a:endParaRPr lang="en-US" sz="2000" dirty="0">
              <a:solidFill>
                <a:srgbClr val="231F20"/>
              </a:solidFill>
              <a:ea typeface="Times New Roman" panose="02020603050405020304" pitchFamily="18" charset="0"/>
              <a:cs typeface="Segoe UI" panose="020B0502040204020203" pitchFamily="34" charset="0"/>
            </a:endParaRPr>
          </a:p>
          <a:p>
            <a:pPr marL="0" marR="0" algn="l">
              <a:lnSpc>
                <a:spcPct val="100000"/>
              </a:lnSpc>
              <a:spcBef>
                <a:spcPts val="500"/>
              </a:spcBef>
              <a:spcAft>
                <a:spcPts val="1000"/>
              </a:spcAft>
            </a:pPr>
            <a:endParaRPr lang="en-US" sz="2000" dirty="0">
              <a:effectLst/>
              <a:ea typeface="Times New Roman" panose="02020603050405020304" pitchFamily="18" charset="0"/>
              <a:cs typeface="Times New Roman" panose="02020603050405020304" pitchFamily="18" charset="0"/>
            </a:endParaRPr>
          </a:p>
          <a:p>
            <a:pPr algn="l">
              <a:lnSpc>
                <a:spcPct val="100000"/>
              </a:lnSpc>
            </a:pPr>
            <a:endParaRPr lang="en-US" sz="2400" dirty="0"/>
          </a:p>
        </p:txBody>
      </p:sp>
      <p:sp>
        <p:nvSpPr>
          <p:cNvPr id="4" name="Slide Number Placeholder 3">
            <a:extLst>
              <a:ext uri="{FF2B5EF4-FFF2-40B4-BE49-F238E27FC236}">
                <a16:creationId xmlns:a16="http://schemas.microsoft.com/office/drawing/2014/main" id="{7CCF26F0-81E4-4C92-80DE-21BB2D706D30}"/>
              </a:ext>
            </a:extLst>
          </p:cNvPr>
          <p:cNvSpPr>
            <a:spLocks noGrp="1"/>
          </p:cNvSpPr>
          <p:nvPr>
            <p:ph type="sldNum" sz="quarter" idx="12"/>
          </p:nvPr>
        </p:nvSpPr>
        <p:spPr/>
        <p:txBody>
          <a:bodyPr/>
          <a:lstStyle/>
          <a:p>
            <a:fld id="{2A031036-EC6C-4BAE-B118-D8B183F01E36}" type="slidenum">
              <a:rPr lang="en-US" smtClean="0"/>
              <a:t>35</a:t>
            </a:fld>
            <a:endParaRPr lang="en-US"/>
          </a:p>
        </p:txBody>
      </p:sp>
    </p:spTree>
    <p:extLst>
      <p:ext uri="{BB962C8B-B14F-4D97-AF65-F5344CB8AC3E}">
        <p14:creationId xmlns:p14="http://schemas.microsoft.com/office/powerpoint/2010/main" val="268576114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4FEBC5-2534-4374-8EBF-50BB158CBDE8}"/>
              </a:ext>
            </a:extLst>
          </p:cNvPr>
          <p:cNvSpPr>
            <a:spLocks noGrp="1"/>
          </p:cNvSpPr>
          <p:nvPr>
            <p:ph type="title"/>
          </p:nvPr>
        </p:nvSpPr>
        <p:spPr/>
        <p:txBody>
          <a:bodyPr/>
          <a:lstStyle/>
          <a:p>
            <a:r>
              <a:rPr lang="en-US" dirty="0"/>
              <a:t>Adding virtual delivery of services as part of residential services, cont.</a:t>
            </a:r>
          </a:p>
        </p:txBody>
      </p:sp>
      <p:sp>
        <p:nvSpPr>
          <p:cNvPr id="3" name="Content Placeholder 2">
            <a:extLst>
              <a:ext uri="{FF2B5EF4-FFF2-40B4-BE49-F238E27FC236}">
                <a16:creationId xmlns:a16="http://schemas.microsoft.com/office/drawing/2014/main" id="{AF3C6E6E-C795-412B-AB47-2826B8EBCC20}"/>
              </a:ext>
            </a:extLst>
          </p:cNvPr>
          <p:cNvSpPr>
            <a:spLocks noGrp="1"/>
          </p:cNvSpPr>
          <p:nvPr>
            <p:ph idx="1"/>
          </p:nvPr>
        </p:nvSpPr>
        <p:spPr>
          <a:xfrm>
            <a:off x="838200" y="1857829"/>
            <a:ext cx="10515600" cy="4319133"/>
          </a:xfrm>
        </p:spPr>
        <p:txBody>
          <a:bodyPr>
            <a:normAutofit/>
          </a:bodyPr>
          <a:lstStyle/>
          <a:p>
            <a:pPr>
              <a:lnSpc>
                <a:spcPct val="100000"/>
              </a:lnSpc>
            </a:pPr>
            <a:r>
              <a:rPr lang="en-US" sz="2400" dirty="0">
                <a:ea typeface="Times New Roman" panose="02020603050405020304" pitchFamily="18" charset="0"/>
                <a:cs typeface="Times New Roman" panose="02020603050405020304" pitchFamily="18" charset="0"/>
              </a:rPr>
              <a:t>Virtual Delivery of a service shall mean the provision of services through equipment with the capability for live real-time audio-visual connection that allows the staff member to both see and hear the participant.  </a:t>
            </a:r>
            <a:r>
              <a:rPr lang="en-US" sz="2400" dirty="0">
                <a:solidFill>
                  <a:srgbClr val="231F20"/>
                </a:solidFill>
                <a:ea typeface="Times New Roman" panose="02020603050405020304" pitchFamily="18" charset="0"/>
                <a:cs typeface="Segoe UI" panose="020B0502040204020203" pitchFamily="34" charset="0"/>
              </a:rPr>
              <a:t>(e.g., Skype, Zoom, Facetime, telephonic, or a</a:t>
            </a:r>
            <a:r>
              <a:rPr lang="en-US" sz="2400" dirty="0">
                <a:ea typeface="Times New Roman" panose="02020603050405020304" pitchFamily="18" charset="0"/>
                <a:cs typeface="Times New Roman" panose="02020603050405020304" pitchFamily="18" charset="0"/>
              </a:rPr>
              <a:t>nother device that facilitates live two-way communication. </a:t>
            </a:r>
            <a:r>
              <a:rPr lang="en-US" sz="2400" dirty="0">
                <a:solidFill>
                  <a:srgbClr val="231F20"/>
                </a:solidFill>
                <a:ea typeface="Times New Roman" panose="02020603050405020304" pitchFamily="18" charset="0"/>
                <a:cs typeface="Times New Roman" panose="02020603050405020304" pitchFamily="18" charset="0"/>
              </a:rPr>
              <a:t>Text messaging and e-mailing do not constitute virtual services and, therefore, will not be considered provision of direct services under this Waiver program service.</a:t>
            </a:r>
            <a:endParaRPr lang="en-US" sz="2400" dirty="0">
              <a:ea typeface="Times New Roman" panose="02020603050405020304" pitchFamily="18" charset="0"/>
              <a:cs typeface="Times New Roman" panose="02020603050405020304" pitchFamily="18" charset="0"/>
            </a:endParaRPr>
          </a:p>
          <a:p>
            <a:endParaRPr lang="en-US" sz="2400" dirty="0"/>
          </a:p>
        </p:txBody>
      </p:sp>
      <p:sp>
        <p:nvSpPr>
          <p:cNvPr id="4" name="Slide Number Placeholder 3">
            <a:extLst>
              <a:ext uri="{FF2B5EF4-FFF2-40B4-BE49-F238E27FC236}">
                <a16:creationId xmlns:a16="http://schemas.microsoft.com/office/drawing/2014/main" id="{057CDF41-3C2A-4D32-A253-220B69D658C8}"/>
              </a:ext>
            </a:extLst>
          </p:cNvPr>
          <p:cNvSpPr>
            <a:spLocks noGrp="1"/>
          </p:cNvSpPr>
          <p:nvPr>
            <p:ph type="sldNum" sz="quarter" idx="12"/>
          </p:nvPr>
        </p:nvSpPr>
        <p:spPr/>
        <p:txBody>
          <a:bodyPr/>
          <a:lstStyle/>
          <a:p>
            <a:fld id="{2A031036-EC6C-4BAE-B118-D8B183F01E36}" type="slidenum">
              <a:rPr lang="en-US" smtClean="0"/>
              <a:t>36</a:t>
            </a:fld>
            <a:endParaRPr lang="en-US"/>
          </a:p>
        </p:txBody>
      </p:sp>
    </p:spTree>
    <p:extLst>
      <p:ext uri="{BB962C8B-B14F-4D97-AF65-F5344CB8AC3E}">
        <p14:creationId xmlns:p14="http://schemas.microsoft.com/office/powerpoint/2010/main" val="270747996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33CB77-A2F4-45D4-BF45-20293524F3A5}"/>
              </a:ext>
            </a:extLst>
          </p:cNvPr>
          <p:cNvSpPr>
            <a:spLocks noGrp="1"/>
          </p:cNvSpPr>
          <p:nvPr>
            <p:ph type="title"/>
          </p:nvPr>
        </p:nvSpPr>
        <p:spPr>
          <a:xfrm>
            <a:off x="774033" y="689811"/>
            <a:ext cx="10579767" cy="1000877"/>
          </a:xfrm>
        </p:spPr>
        <p:txBody>
          <a:bodyPr>
            <a:noAutofit/>
          </a:bodyPr>
          <a:lstStyle/>
          <a:p>
            <a:r>
              <a:rPr lang="en-US" dirty="0"/>
              <a:t>Requirements for Direct Service Through Virtual Delivery</a:t>
            </a:r>
          </a:p>
        </p:txBody>
      </p:sp>
      <p:sp>
        <p:nvSpPr>
          <p:cNvPr id="3" name="Content Placeholder 2">
            <a:extLst>
              <a:ext uri="{FF2B5EF4-FFF2-40B4-BE49-F238E27FC236}">
                <a16:creationId xmlns:a16="http://schemas.microsoft.com/office/drawing/2014/main" id="{8DA1DAF6-D6A6-48C5-82FD-D29CC901B52D}"/>
              </a:ext>
            </a:extLst>
          </p:cNvPr>
          <p:cNvSpPr>
            <a:spLocks noGrp="1"/>
          </p:cNvSpPr>
          <p:nvPr>
            <p:ph idx="1"/>
          </p:nvPr>
        </p:nvSpPr>
        <p:spPr>
          <a:xfrm>
            <a:off x="774033" y="1840523"/>
            <a:ext cx="10721282" cy="3834563"/>
          </a:xfrm>
        </p:spPr>
        <p:txBody>
          <a:bodyPr>
            <a:noAutofit/>
          </a:bodyPr>
          <a:lstStyle/>
          <a:p>
            <a:pPr marL="0" marR="0" indent="0" algn="l">
              <a:buNone/>
            </a:pPr>
            <a:r>
              <a:rPr lang="en-US" sz="2400" b="1" dirty="0">
                <a:solidFill>
                  <a:schemeClr val="accent1">
                    <a:lumMod val="75000"/>
                  </a:schemeClr>
                </a:solidFill>
                <a:ea typeface="Times New Roman" panose="02020603050405020304" pitchFamily="18" charset="0"/>
                <a:cs typeface="Segoe UI" panose="020B0502040204020203" pitchFamily="34" charset="0"/>
              </a:rPr>
              <a:t>All of the following requirements must be met in order to provide virtual service:</a:t>
            </a:r>
            <a:endParaRPr lang="en-US" sz="2400" b="1" dirty="0">
              <a:solidFill>
                <a:schemeClr val="accent1">
                  <a:lumMod val="75000"/>
                </a:schemeClr>
              </a:solidFill>
              <a:effectLst/>
              <a:ea typeface="Times New Roman" panose="02020603050405020304" pitchFamily="18" charset="0"/>
            </a:endParaRPr>
          </a:p>
          <a:p>
            <a:pPr marL="457200" marR="0" algn="l"/>
            <a:r>
              <a:rPr lang="en-US" sz="2400" dirty="0">
                <a:solidFill>
                  <a:srgbClr val="231F20"/>
                </a:solidFill>
                <a:effectLst/>
                <a:ea typeface="Times New Roman" panose="02020603050405020304" pitchFamily="18" charset="0"/>
                <a:cs typeface="Segoe UI" panose="020B0502040204020203" pitchFamily="34" charset="0"/>
              </a:rPr>
              <a:t>The virtual delivery of the service ensures the participant's rights of privacy, dignity and respect, and freedom from coercion and restraint.</a:t>
            </a:r>
            <a:endParaRPr lang="en-US" sz="2400" dirty="0">
              <a:effectLst/>
              <a:ea typeface="Times New Roman" panose="02020603050405020304" pitchFamily="18" charset="0"/>
            </a:endParaRPr>
          </a:p>
          <a:p>
            <a:pPr marL="457200" marR="0" algn="l"/>
            <a:r>
              <a:rPr lang="en-US" sz="2400" dirty="0">
                <a:solidFill>
                  <a:srgbClr val="231F20"/>
                </a:solidFill>
                <a:effectLst/>
                <a:ea typeface="Times New Roman" panose="02020603050405020304" pitchFamily="18" charset="0"/>
                <a:cs typeface="Segoe UI" panose="020B0502040204020203" pitchFamily="34" charset="0"/>
              </a:rPr>
              <a:t>The virtual delivery of the service does not isolate the participant from the community or interacting with people without disabilities.</a:t>
            </a:r>
            <a:endParaRPr lang="en-US" sz="2400" dirty="0">
              <a:effectLst/>
              <a:ea typeface="Times New Roman" panose="02020603050405020304" pitchFamily="18" charset="0"/>
            </a:endParaRPr>
          </a:p>
          <a:p>
            <a:pPr marL="457200" marR="0" algn="l"/>
            <a:r>
              <a:rPr lang="en-US" sz="2400" dirty="0">
                <a:solidFill>
                  <a:srgbClr val="231F20"/>
                </a:solidFill>
                <a:effectLst/>
                <a:ea typeface="Times New Roman" panose="02020603050405020304" pitchFamily="18" charset="0"/>
                <a:cs typeface="Segoe UI" panose="020B0502040204020203" pitchFamily="34" charset="0"/>
              </a:rPr>
              <a:t>The virtual delivery of the service has been agreed to by the participant and their team and outlined in the Person-Centered Service Plan;</a:t>
            </a:r>
          </a:p>
          <a:p>
            <a:pPr marR="0" indent="0" algn="l">
              <a:buNone/>
            </a:pPr>
            <a:endParaRPr lang="en-US" sz="2400" dirty="0">
              <a:effectLst/>
              <a:ea typeface="Times New Roman" panose="02020603050405020304" pitchFamily="18" charset="0"/>
            </a:endParaRPr>
          </a:p>
          <a:p>
            <a:pPr algn="l"/>
            <a:endParaRPr lang="en-US" sz="2400" dirty="0"/>
          </a:p>
        </p:txBody>
      </p:sp>
      <p:sp>
        <p:nvSpPr>
          <p:cNvPr id="4" name="Slide Number Placeholder 3">
            <a:extLst>
              <a:ext uri="{FF2B5EF4-FFF2-40B4-BE49-F238E27FC236}">
                <a16:creationId xmlns:a16="http://schemas.microsoft.com/office/drawing/2014/main" id="{454DE6ED-504E-4A21-84EC-BD38CE60123F}"/>
              </a:ext>
            </a:extLst>
          </p:cNvPr>
          <p:cNvSpPr>
            <a:spLocks noGrp="1"/>
          </p:cNvSpPr>
          <p:nvPr>
            <p:ph type="sldNum" sz="quarter" idx="12"/>
          </p:nvPr>
        </p:nvSpPr>
        <p:spPr/>
        <p:txBody>
          <a:bodyPr/>
          <a:lstStyle/>
          <a:p>
            <a:fld id="{2A031036-EC6C-4BAE-B118-D8B183F01E36}" type="slidenum">
              <a:rPr lang="en-US" smtClean="0"/>
              <a:t>37</a:t>
            </a:fld>
            <a:endParaRPr lang="en-US"/>
          </a:p>
        </p:txBody>
      </p:sp>
    </p:spTree>
    <p:extLst>
      <p:ext uri="{BB962C8B-B14F-4D97-AF65-F5344CB8AC3E}">
        <p14:creationId xmlns:p14="http://schemas.microsoft.com/office/powerpoint/2010/main" val="283805424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DA1DAF6-D6A6-48C5-82FD-D29CC901B52D}"/>
              </a:ext>
            </a:extLst>
          </p:cNvPr>
          <p:cNvSpPr>
            <a:spLocks noGrp="1"/>
          </p:cNvSpPr>
          <p:nvPr>
            <p:ph idx="1"/>
          </p:nvPr>
        </p:nvSpPr>
        <p:spPr>
          <a:xfrm>
            <a:off x="246743" y="1840523"/>
            <a:ext cx="11107057" cy="4032737"/>
          </a:xfrm>
        </p:spPr>
        <p:txBody>
          <a:bodyPr>
            <a:noAutofit/>
          </a:bodyPr>
          <a:lstStyle/>
          <a:p>
            <a:pPr marL="685800"/>
            <a:r>
              <a:rPr lang="en-US" sz="2400" dirty="0">
                <a:solidFill>
                  <a:srgbClr val="231F20"/>
                </a:solidFill>
                <a:ea typeface="Times New Roman" panose="02020603050405020304" pitchFamily="18" charset="0"/>
                <a:cs typeface="Segoe UI" panose="020B0502040204020203" pitchFamily="34" charset="0"/>
              </a:rPr>
              <a:t>Participants must have an informed choice between in person or the virtual delivery of the service;</a:t>
            </a:r>
          </a:p>
          <a:p>
            <a:pPr marL="685800"/>
            <a:r>
              <a:rPr lang="en-US" sz="2400" dirty="0">
                <a:solidFill>
                  <a:srgbClr val="231F20"/>
                </a:solidFill>
                <a:ea typeface="Times New Roman" panose="02020603050405020304" pitchFamily="18" charset="0"/>
                <a:cs typeface="Segoe UI" panose="020B0502040204020203" pitchFamily="34" charset="0"/>
              </a:rPr>
              <a:t>The virtual delivery of a service cannot be the only service delivery provision for a participant seeking the given service for agency directed PCS and I/DD Residential;</a:t>
            </a:r>
          </a:p>
          <a:p>
            <a:pPr marL="685800"/>
            <a:r>
              <a:rPr lang="en-US" sz="2400" dirty="0">
                <a:solidFill>
                  <a:srgbClr val="231F20"/>
                </a:solidFill>
                <a:ea typeface="Times New Roman" panose="02020603050405020304" pitchFamily="18" charset="0"/>
                <a:cs typeface="Segoe UI" panose="020B0502040204020203" pitchFamily="34" charset="0"/>
              </a:rPr>
              <a:t>For therapeutic services, the waiver participant may choose to receive services virtually only, or in person only or in combination of both virtual and in person; </a:t>
            </a:r>
          </a:p>
          <a:p>
            <a:pPr marL="685800"/>
            <a:r>
              <a:rPr lang="en-US" sz="2400" dirty="0">
                <a:solidFill>
                  <a:srgbClr val="231F20"/>
                </a:solidFill>
                <a:ea typeface="Times New Roman" panose="02020603050405020304" pitchFamily="18" charset="0"/>
                <a:cs typeface="Segoe UI" panose="020B0502040204020203" pitchFamily="34" charset="0"/>
              </a:rPr>
              <a:t>Participants must affirmatively choose virtual delivery of the service over    in-person services.</a:t>
            </a:r>
            <a:endParaRPr lang="en-US" sz="2400" dirty="0">
              <a:ea typeface="Times New Roman" panose="02020603050405020304" pitchFamily="18" charset="0"/>
            </a:endParaRPr>
          </a:p>
          <a:p>
            <a:pPr marR="0" indent="0" algn="l">
              <a:buNone/>
            </a:pPr>
            <a:endParaRPr lang="en-US" sz="2400" dirty="0">
              <a:effectLst/>
              <a:latin typeface="Times New Roman" panose="02020603050405020304" pitchFamily="18" charset="0"/>
              <a:ea typeface="Times New Roman" panose="02020603050405020304" pitchFamily="18" charset="0"/>
            </a:endParaRPr>
          </a:p>
          <a:p>
            <a:pPr marL="457200" marR="0" algn="l"/>
            <a:endParaRPr lang="en-US" sz="2400" dirty="0">
              <a:effectLst/>
              <a:latin typeface="Times New Roman" panose="02020603050405020304" pitchFamily="18" charset="0"/>
              <a:ea typeface="Times New Roman" panose="02020603050405020304" pitchFamily="18" charset="0"/>
            </a:endParaRPr>
          </a:p>
          <a:p>
            <a:pPr algn="l"/>
            <a:endParaRPr lang="en-US" sz="2400" dirty="0"/>
          </a:p>
        </p:txBody>
      </p:sp>
      <p:sp>
        <p:nvSpPr>
          <p:cNvPr id="4" name="Slide Number Placeholder 3">
            <a:extLst>
              <a:ext uri="{FF2B5EF4-FFF2-40B4-BE49-F238E27FC236}">
                <a16:creationId xmlns:a16="http://schemas.microsoft.com/office/drawing/2014/main" id="{EA18AC18-3B45-4767-A0AD-01E3516DEBC4}"/>
              </a:ext>
            </a:extLst>
          </p:cNvPr>
          <p:cNvSpPr>
            <a:spLocks noGrp="1"/>
          </p:cNvSpPr>
          <p:nvPr>
            <p:ph type="sldNum" sz="quarter" idx="12"/>
          </p:nvPr>
        </p:nvSpPr>
        <p:spPr/>
        <p:txBody>
          <a:bodyPr/>
          <a:lstStyle/>
          <a:p>
            <a:fld id="{2A031036-EC6C-4BAE-B118-D8B183F01E36}" type="slidenum">
              <a:rPr lang="en-US" smtClean="0"/>
              <a:t>38</a:t>
            </a:fld>
            <a:endParaRPr lang="en-US"/>
          </a:p>
        </p:txBody>
      </p:sp>
      <p:sp>
        <p:nvSpPr>
          <p:cNvPr id="9" name="Title 1">
            <a:extLst>
              <a:ext uri="{FF2B5EF4-FFF2-40B4-BE49-F238E27FC236}">
                <a16:creationId xmlns:a16="http://schemas.microsoft.com/office/drawing/2014/main" id="{237984A0-9C2A-4A1B-BC18-DD0AB15CA322}"/>
              </a:ext>
            </a:extLst>
          </p:cNvPr>
          <p:cNvSpPr>
            <a:spLocks noGrp="1"/>
          </p:cNvSpPr>
          <p:nvPr>
            <p:ph type="title"/>
          </p:nvPr>
        </p:nvSpPr>
        <p:spPr>
          <a:xfrm>
            <a:off x="838200" y="577516"/>
            <a:ext cx="10515600" cy="1113172"/>
          </a:xfrm>
        </p:spPr>
        <p:txBody>
          <a:bodyPr>
            <a:noAutofit/>
          </a:bodyPr>
          <a:lstStyle/>
          <a:p>
            <a:r>
              <a:rPr lang="en-US" dirty="0"/>
              <a:t>Requirements for Direct Service Through Virtual Delivery, cont.</a:t>
            </a:r>
          </a:p>
        </p:txBody>
      </p:sp>
    </p:spTree>
    <p:extLst>
      <p:ext uri="{BB962C8B-B14F-4D97-AF65-F5344CB8AC3E}">
        <p14:creationId xmlns:p14="http://schemas.microsoft.com/office/powerpoint/2010/main" val="502577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33CB77-A2F4-45D4-BF45-20293524F3A5}"/>
              </a:ext>
            </a:extLst>
          </p:cNvPr>
          <p:cNvSpPr>
            <a:spLocks noGrp="1"/>
          </p:cNvSpPr>
          <p:nvPr>
            <p:ph type="title"/>
          </p:nvPr>
        </p:nvSpPr>
        <p:spPr>
          <a:xfrm>
            <a:off x="838200" y="1"/>
            <a:ext cx="10515600" cy="1540418"/>
          </a:xfrm>
        </p:spPr>
        <p:txBody>
          <a:bodyPr>
            <a:noAutofit/>
          </a:bodyPr>
          <a:lstStyle/>
          <a:p>
            <a:br>
              <a:rPr lang="en-US" dirty="0"/>
            </a:br>
            <a:r>
              <a:rPr lang="en-US" dirty="0"/>
              <a:t>Requirements for Direct Service Through Virtual Delivery, cont.</a:t>
            </a:r>
          </a:p>
        </p:txBody>
      </p:sp>
      <p:sp>
        <p:nvSpPr>
          <p:cNvPr id="3" name="Content Placeholder 2">
            <a:extLst>
              <a:ext uri="{FF2B5EF4-FFF2-40B4-BE49-F238E27FC236}">
                <a16:creationId xmlns:a16="http://schemas.microsoft.com/office/drawing/2014/main" id="{8DA1DAF6-D6A6-48C5-82FD-D29CC901B52D}"/>
              </a:ext>
            </a:extLst>
          </p:cNvPr>
          <p:cNvSpPr>
            <a:spLocks noGrp="1"/>
          </p:cNvSpPr>
          <p:nvPr>
            <p:ph idx="1"/>
          </p:nvPr>
        </p:nvSpPr>
        <p:spPr>
          <a:xfrm>
            <a:off x="508000" y="1852246"/>
            <a:ext cx="11117944" cy="4345354"/>
          </a:xfrm>
        </p:spPr>
        <p:txBody>
          <a:bodyPr>
            <a:noAutofit/>
          </a:bodyPr>
          <a:lstStyle/>
          <a:p>
            <a:pPr marL="457200"/>
            <a:r>
              <a:rPr lang="en-US" sz="2400" dirty="0">
                <a:solidFill>
                  <a:srgbClr val="231F20"/>
                </a:solidFill>
                <a:ea typeface="Times New Roman" panose="02020603050405020304" pitchFamily="18" charset="0"/>
                <a:cs typeface="Segoe UI" panose="020B0502040204020203" pitchFamily="34" charset="0"/>
              </a:rPr>
              <a:t>Virtual delivery of a service is not, and will not be, used for the provider's convenience. The virtual delivery of the service must be used to support a participant to reach identified outcomes in the participant’s Person-Centered Service Plan;</a:t>
            </a:r>
            <a:endParaRPr lang="en-US" sz="2400" dirty="0">
              <a:ea typeface="Times New Roman" panose="02020603050405020304" pitchFamily="18" charset="0"/>
            </a:endParaRPr>
          </a:p>
          <a:p>
            <a:pPr marL="457200"/>
            <a:r>
              <a:rPr lang="en-US" sz="2400" dirty="0">
                <a:solidFill>
                  <a:srgbClr val="231F20"/>
                </a:solidFill>
                <a:ea typeface="Times New Roman" panose="02020603050405020304" pitchFamily="18" charset="0"/>
                <a:cs typeface="Segoe UI" panose="020B0502040204020203" pitchFamily="34" charset="0"/>
              </a:rPr>
              <a:t>Virtual delivery of a service must be documented appropriately as any other service being delivered, including start and end times.</a:t>
            </a:r>
          </a:p>
          <a:p>
            <a:pPr marL="457200"/>
            <a:r>
              <a:rPr lang="en-US" sz="2400" dirty="0">
                <a:solidFill>
                  <a:srgbClr val="231F20"/>
                </a:solidFill>
                <a:ea typeface="Times New Roman" panose="02020603050405020304" pitchFamily="18" charset="0"/>
                <a:cs typeface="Segoe UI" panose="020B0502040204020203" pitchFamily="34" charset="0"/>
              </a:rPr>
              <a:t>The virtual delivery of a service must comply with the requirements of the Health Insurance Portability and Accountability Act of 1996 (HIPAA), as amended by the Health Information Technology for Economic and Clinical Health (HITECH) Act, and their applicable regulations to protect the privacy and security of the participant’s protected health information.</a:t>
            </a:r>
            <a:endParaRPr lang="en-US" sz="2400" dirty="0">
              <a:ea typeface="Times New Roman" panose="02020603050405020304" pitchFamily="18" charset="0"/>
            </a:endParaRPr>
          </a:p>
          <a:p>
            <a:pPr algn="l"/>
            <a:endParaRPr lang="en-US" sz="2400" dirty="0"/>
          </a:p>
        </p:txBody>
      </p:sp>
      <p:sp>
        <p:nvSpPr>
          <p:cNvPr id="4" name="Slide Number Placeholder 3">
            <a:extLst>
              <a:ext uri="{FF2B5EF4-FFF2-40B4-BE49-F238E27FC236}">
                <a16:creationId xmlns:a16="http://schemas.microsoft.com/office/drawing/2014/main" id="{A82FD115-8687-4E5F-B749-760CD96D71F9}"/>
              </a:ext>
            </a:extLst>
          </p:cNvPr>
          <p:cNvSpPr>
            <a:spLocks noGrp="1"/>
          </p:cNvSpPr>
          <p:nvPr>
            <p:ph type="sldNum" sz="quarter" idx="12"/>
          </p:nvPr>
        </p:nvSpPr>
        <p:spPr/>
        <p:txBody>
          <a:bodyPr/>
          <a:lstStyle/>
          <a:p>
            <a:fld id="{2A031036-EC6C-4BAE-B118-D8B183F01E36}" type="slidenum">
              <a:rPr lang="en-US" smtClean="0"/>
              <a:t>39</a:t>
            </a:fld>
            <a:endParaRPr lang="en-US"/>
          </a:p>
        </p:txBody>
      </p:sp>
    </p:spTree>
    <p:extLst>
      <p:ext uri="{BB962C8B-B14F-4D97-AF65-F5344CB8AC3E}">
        <p14:creationId xmlns:p14="http://schemas.microsoft.com/office/powerpoint/2010/main" val="876639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CF6E11-B9CE-4BCD-8991-0202D76B52CE}"/>
              </a:ext>
            </a:extLst>
          </p:cNvPr>
          <p:cNvSpPr>
            <a:spLocks noGrp="1"/>
          </p:cNvSpPr>
          <p:nvPr>
            <p:ph type="title"/>
          </p:nvPr>
        </p:nvSpPr>
        <p:spPr/>
        <p:txBody>
          <a:bodyPr/>
          <a:lstStyle/>
          <a:p>
            <a:pPr algn="l"/>
            <a:r>
              <a:rPr lang="en-US" dirty="0"/>
              <a:t>Unbundles Assistive Services</a:t>
            </a:r>
          </a:p>
        </p:txBody>
      </p:sp>
      <p:sp>
        <p:nvSpPr>
          <p:cNvPr id="4" name="Slide Number Placeholder 3">
            <a:extLst>
              <a:ext uri="{FF2B5EF4-FFF2-40B4-BE49-F238E27FC236}">
                <a16:creationId xmlns:a16="http://schemas.microsoft.com/office/drawing/2014/main" id="{3583AE8A-9F69-4836-9318-3991C0B4CE32}"/>
              </a:ext>
            </a:extLst>
          </p:cNvPr>
          <p:cNvSpPr>
            <a:spLocks noGrp="1"/>
          </p:cNvSpPr>
          <p:nvPr>
            <p:ph type="sldNum" sz="quarter" idx="12"/>
          </p:nvPr>
        </p:nvSpPr>
        <p:spPr/>
        <p:txBody>
          <a:bodyPr/>
          <a:lstStyle/>
          <a:p>
            <a:fld id="{2A031036-EC6C-4BAE-B118-D8B183F01E36}" type="slidenum">
              <a:rPr lang="en-US" smtClean="0"/>
              <a:t>4</a:t>
            </a:fld>
            <a:endParaRPr lang="en-US"/>
          </a:p>
        </p:txBody>
      </p:sp>
    </p:spTree>
    <p:extLst>
      <p:ext uri="{BB962C8B-B14F-4D97-AF65-F5344CB8AC3E}">
        <p14:creationId xmlns:p14="http://schemas.microsoft.com/office/powerpoint/2010/main" val="184768474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A51347-3D04-40D7-9BED-CF185C054305}"/>
              </a:ext>
            </a:extLst>
          </p:cNvPr>
          <p:cNvSpPr>
            <a:spLocks noGrp="1"/>
          </p:cNvSpPr>
          <p:nvPr>
            <p:ph type="title"/>
          </p:nvPr>
        </p:nvSpPr>
        <p:spPr/>
        <p:txBody>
          <a:bodyPr/>
          <a:lstStyle/>
          <a:p>
            <a:r>
              <a:rPr lang="en-US" dirty="0"/>
              <a:t>Requirements for Direct Service Through Virtual Delivery, cont.</a:t>
            </a:r>
          </a:p>
        </p:txBody>
      </p:sp>
      <p:sp>
        <p:nvSpPr>
          <p:cNvPr id="3" name="Content Placeholder 2">
            <a:extLst>
              <a:ext uri="{FF2B5EF4-FFF2-40B4-BE49-F238E27FC236}">
                <a16:creationId xmlns:a16="http://schemas.microsoft.com/office/drawing/2014/main" id="{841819E8-3EA1-4BF8-B09F-76CE0ABED6D1}"/>
              </a:ext>
            </a:extLst>
          </p:cNvPr>
          <p:cNvSpPr>
            <a:spLocks noGrp="1"/>
          </p:cNvSpPr>
          <p:nvPr>
            <p:ph idx="1"/>
          </p:nvPr>
        </p:nvSpPr>
        <p:spPr>
          <a:xfrm>
            <a:off x="522514" y="1825625"/>
            <a:ext cx="10831286" cy="4351338"/>
          </a:xfrm>
        </p:spPr>
        <p:txBody>
          <a:bodyPr>
            <a:normAutofit/>
          </a:bodyPr>
          <a:lstStyle/>
          <a:p>
            <a:pPr marL="457200"/>
            <a:r>
              <a:rPr lang="en-US" sz="2400" dirty="0">
                <a:solidFill>
                  <a:srgbClr val="231F20"/>
                </a:solidFill>
                <a:ea typeface="Times New Roman" panose="02020603050405020304" pitchFamily="18" charset="0"/>
                <a:cs typeface="Segoe UI" panose="020B0502040204020203" pitchFamily="34" charset="0"/>
              </a:rPr>
              <a:t>Virtual delivery of a service, including using phones, cannot be used to assess a participant for a medical emergency. The provider must develop and maintain written policies, train direct support staff and therapists on those policies, and advise participants and their person-centered planning team regarding those policies that address:</a:t>
            </a:r>
          </a:p>
          <a:p>
            <a:pPr marL="914400" lvl="1"/>
            <a:r>
              <a:rPr lang="en-US" dirty="0">
                <a:solidFill>
                  <a:srgbClr val="231F20"/>
                </a:solidFill>
                <a:ea typeface="Times New Roman" panose="02020603050405020304" pitchFamily="18" charset="0"/>
                <a:cs typeface="Segoe UI" panose="020B0502040204020203" pitchFamily="34" charset="0"/>
              </a:rPr>
              <a:t>Identifying individuals to intervene (such as uncompensated caregivers present in the participant’s home), and ensuring they are present during provision of virtual delivery of the service in case the participant experiences an emergency; and processes for requesting such intervention if the participant experiences an emergency during provision of virtual services, including contacting 911 if necessary.</a:t>
            </a:r>
          </a:p>
          <a:p>
            <a:endParaRPr lang="en-US" sz="2400" dirty="0"/>
          </a:p>
        </p:txBody>
      </p:sp>
      <p:sp>
        <p:nvSpPr>
          <p:cNvPr id="4" name="Slide Number Placeholder 3">
            <a:extLst>
              <a:ext uri="{FF2B5EF4-FFF2-40B4-BE49-F238E27FC236}">
                <a16:creationId xmlns:a16="http://schemas.microsoft.com/office/drawing/2014/main" id="{4A3BA4D5-C5FC-4D4B-A460-B0D69606FE53}"/>
              </a:ext>
            </a:extLst>
          </p:cNvPr>
          <p:cNvSpPr>
            <a:spLocks noGrp="1"/>
          </p:cNvSpPr>
          <p:nvPr>
            <p:ph type="sldNum" sz="quarter" idx="12"/>
          </p:nvPr>
        </p:nvSpPr>
        <p:spPr/>
        <p:txBody>
          <a:bodyPr/>
          <a:lstStyle/>
          <a:p>
            <a:fld id="{2A031036-EC6C-4BAE-B118-D8B183F01E36}" type="slidenum">
              <a:rPr lang="en-US" smtClean="0"/>
              <a:t>40</a:t>
            </a:fld>
            <a:endParaRPr lang="en-US"/>
          </a:p>
        </p:txBody>
      </p:sp>
    </p:spTree>
    <p:extLst>
      <p:ext uri="{BB962C8B-B14F-4D97-AF65-F5344CB8AC3E}">
        <p14:creationId xmlns:p14="http://schemas.microsoft.com/office/powerpoint/2010/main" val="129152277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5FF4A2-AFBA-412D-8F4E-8E8B25B34737}"/>
              </a:ext>
            </a:extLst>
          </p:cNvPr>
          <p:cNvSpPr>
            <a:spLocks noGrp="1"/>
          </p:cNvSpPr>
          <p:nvPr>
            <p:ph type="title"/>
          </p:nvPr>
        </p:nvSpPr>
        <p:spPr/>
        <p:txBody>
          <a:bodyPr/>
          <a:lstStyle/>
          <a:p>
            <a:r>
              <a:rPr lang="en-US" dirty="0"/>
              <a:t>Requirements for Direct Service Through Virtual Delivery, cont.</a:t>
            </a:r>
          </a:p>
        </p:txBody>
      </p:sp>
      <p:sp>
        <p:nvSpPr>
          <p:cNvPr id="3" name="Content Placeholder 2">
            <a:extLst>
              <a:ext uri="{FF2B5EF4-FFF2-40B4-BE49-F238E27FC236}">
                <a16:creationId xmlns:a16="http://schemas.microsoft.com/office/drawing/2014/main" id="{C9B04310-8DB1-499B-8077-AA234878924D}"/>
              </a:ext>
            </a:extLst>
          </p:cNvPr>
          <p:cNvSpPr>
            <a:spLocks noGrp="1"/>
          </p:cNvSpPr>
          <p:nvPr>
            <p:ph idx="1"/>
          </p:nvPr>
        </p:nvSpPr>
        <p:spPr>
          <a:xfrm>
            <a:off x="667657" y="1857829"/>
            <a:ext cx="10686143" cy="4319134"/>
          </a:xfrm>
        </p:spPr>
        <p:txBody>
          <a:bodyPr>
            <a:noAutofit/>
          </a:bodyPr>
          <a:lstStyle/>
          <a:p>
            <a:pPr marL="342900"/>
            <a:r>
              <a:rPr lang="en-US" sz="2400" dirty="0">
                <a:solidFill>
                  <a:srgbClr val="231F20"/>
                </a:solidFill>
                <a:ea typeface="Times New Roman" panose="02020603050405020304" pitchFamily="18" charset="0"/>
                <a:cs typeface="Segoe UI" panose="020B0502040204020203" pitchFamily="34" charset="0"/>
              </a:rPr>
              <a:t>The virtual services meets all federal and State requirements, policies, guidance, and complies with 42 CFR 442.301 (c)(4)(vi)(A) through (D) related to privacy, control of schedule, activities, and access to visitors</a:t>
            </a:r>
          </a:p>
          <a:p>
            <a:pPr marL="342900"/>
            <a:r>
              <a:rPr lang="en-US" sz="2400" dirty="0">
                <a:solidFill>
                  <a:srgbClr val="231F20"/>
                </a:solidFill>
                <a:ea typeface="Times New Roman" panose="02020603050405020304" pitchFamily="18" charset="0"/>
                <a:cs typeface="Segoe UI" panose="020B0502040204020203" pitchFamily="34" charset="0"/>
              </a:rPr>
              <a:t>Providers furnishing this Waiver program service via virtual delivery of service must include virtual delivery of a service in their provider Program Service Plan prior to implementing outside of the Appendix K authority.</a:t>
            </a:r>
            <a:endParaRPr lang="en-US" sz="2400" dirty="0">
              <a:ea typeface="Times New Roman" panose="02020603050405020304" pitchFamily="18" charset="0"/>
            </a:endParaRPr>
          </a:p>
          <a:p>
            <a:endParaRPr lang="en-US" sz="2400" dirty="0"/>
          </a:p>
        </p:txBody>
      </p:sp>
      <p:sp>
        <p:nvSpPr>
          <p:cNvPr id="4" name="Slide Number Placeholder 3">
            <a:extLst>
              <a:ext uri="{FF2B5EF4-FFF2-40B4-BE49-F238E27FC236}">
                <a16:creationId xmlns:a16="http://schemas.microsoft.com/office/drawing/2014/main" id="{8C425A6F-157D-4C23-8FA6-59A1A9DBF1B9}"/>
              </a:ext>
            </a:extLst>
          </p:cNvPr>
          <p:cNvSpPr>
            <a:spLocks noGrp="1"/>
          </p:cNvSpPr>
          <p:nvPr>
            <p:ph type="sldNum" sz="quarter" idx="12"/>
          </p:nvPr>
        </p:nvSpPr>
        <p:spPr/>
        <p:txBody>
          <a:bodyPr/>
          <a:lstStyle/>
          <a:p>
            <a:fld id="{2A031036-EC6C-4BAE-B118-D8B183F01E36}" type="slidenum">
              <a:rPr lang="en-US" smtClean="0"/>
              <a:t>41</a:t>
            </a:fld>
            <a:endParaRPr lang="en-US"/>
          </a:p>
        </p:txBody>
      </p:sp>
    </p:spTree>
    <p:extLst>
      <p:ext uri="{BB962C8B-B14F-4D97-AF65-F5344CB8AC3E}">
        <p14:creationId xmlns:p14="http://schemas.microsoft.com/office/powerpoint/2010/main" val="125258871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FD4A30-6E79-41E7-9A9D-3C373DF89238}"/>
              </a:ext>
            </a:extLst>
          </p:cNvPr>
          <p:cNvSpPr>
            <a:spLocks noGrp="1"/>
          </p:cNvSpPr>
          <p:nvPr>
            <p:ph type="title"/>
          </p:nvPr>
        </p:nvSpPr>
        <p:spPr/>
        <p:txBody>
          <a:bodyPr/>
          <a:lstStyle/>
          <a:p>
            <a:r>
              <a:rPr lang="en-US" dirty="0"/>
              <a:t>Requirements for Direct Service Through Virtual Delivery, cont.</a:t>
            </a:r>
          </a:p>
        </p:txBody>
      </p:sp>
      <p:sp>
        <p:nvSpPr>
          <p:cNvPr id="3" name="Content Placeholder 2">
            <a:extLst>
              <a:ext uri="{FF2B5EF4-FFF2-40B4-BE49-F238E27FC236}">
                <a16:creationId xmlns:a16="http://schemas.microsoft.com/office/drawing/2014/main" id="{A7981B8D-3AFF-449F-B41C-963657817189}"/>
              </a:ext>
            </a:extLst>
          </p:cNvPr>
          <p:cNvSpPr>
            <a:spLocks noGrp="1"/>
          </p:cNvSpPr>
          <p:nvPr>
            <p:ph idx="1"/>
          </p:nvPr>
        </p:nvSpPr>
        <p:spPr>
          <a:xfrm>
            <a:off x="609600" y="1690688"/>
            <a:ext cx="11190514" cy="4802187"/>
          </a:xfrm>
        </p:spPr>
        <p:txBody>
          <a:bodyPr>
            <a:noAutofit/>
          </a:bodyPr>
          <a:lstStyle/>
          <a:p>
            <a:pPr marL="514350" indent="-342900">
              <a:spcBef>
                <a:spcPts val="500"/>
              </a:spcBef>
              <a:spcAft>
                <a:spcPts val="1000"/>
              </a:spcAft>
              <a:tabLst>
                <a:tab pos="400050" algn="l"/>
                <a:tab pos="628650" algn="l"/>
              </a:tabLst>
            </a:pPr>
            <a:r>
              <a:rPr lang="en-US" sz="2400" dirty="0">
                <a:solidFill>
                  <a:srgbClr val="231F20"/>
                </a:solidFill>
                <a:ea typeface="Times New Roman" panose="02020603050405020304" pitchFamily="18" charset="0"/>
                <a:cs typeface="Times New Roman" panose="02020603050405020304" pitchFamily="18" charset="0"/>
              </a:rPr>
              <a:t>The provider must develop, maintain, and enforce written policies, approved by the state, which address:</a:t>
            </a:r>
          </a:p>
          <a:p>
            <a:pPr marL="971550" lvl="1" indent="-342900">
              <a:spcAft>
                <a:spcPts val="1000"/>
              </a:spcAft>
              <a:tabLst>
                <a:tab pos="400050" algn="l"/>
                <a:tab pos="628650" algn="l"/>
              </a:tabLst>
            </a:pPr>
            <a:r>
              <a:rPr lang="en-US" dirty="0">
                <a:solidFill>
                  <a:srgbClr val="231F20"/>
                </a:solidFill>
                <a:ea typeface="Times New Roman" panose="02020603050405020304" pitchFamily="18" charset="0"/>
                <a:cs typeface="Segoe UI" panose="020B0502040204020203" pitchFamily="34" charset="0"/>
              </a:rPr>
              <a:t>Identifying whether the participant’s needs, including health and safety, can be addressed safely via virtual delivery of the service.</a:t>
            </a:r>
          </a:p>
          <a:p>
            <a:pPr marL="971550" lvl="1" indent="-342900">
              <a:spcAft>
                <a:spcPts val="1000"/>
              </a:spcAft>
              <a:tabLst>
                <a:tab pos="400050" algn="l"/>
                <a:tab pos="628650" algn="l"/>
              </a:tabLst>
            </a:pPr>
            <a:r>
              <a:rPr lang="en-US" dirty="0">
                <a:solidFill>
                  <a:srgbClr val="231F20"/>
                </a:solidFill>
                <a:ea typeface="Times New Roman" panose="02020603050405020304" pitchFamily="18" charset="0"/>
                <a:cs typeface="Times New Roman" panose="02020603050405020304" pitchFamily="18" charset="0"/>
              </a:rPr>
              <a:t>How the provider will ensure the participant’s rights of privacy, dignity and respect, and freedom from coercion and restraint during virtual delivery of the service.</a:t>
            </a:r>
          </a:p>
          <a:p>
            <a:pPr marL="971550" lvl="1" indent="-342900">
              <a:spcAft>
                <a:spcPts val="1000"/>
              </a:spcAft>
              <a:tabLst>
                <a:tab pos="400050" algn="l"/>
                <a:tab pos="628650" algn="l"/>
              </a:tabLst>
            </a:pPr>
            <a:r>
              <a:rPr lang="en-US" dirty="0">
                <a:solidFill>
                  <a:srgbClr val="231F20"/>
                </a:solidFill>
                <a:ea typeface="Times New Roman" panose="02020603050405020304" pitchFamily="18" charset="0"/>
                <a:cs typeface="Times New Roman" panose="02020603050405020304" pitchFamily="18" charset="0"/>
              </a:rPr>
              <a:t>How the provider will ensure the virtual delivery of the service meets applicable information security standards; and</a:t>
            </a:r>
          </a:p>
          <a:p>
            <a:pPr marL="971550" lvl="1" indent="-342900">
              <a:spcAft>
                <a:spcPts val="1000"/>
              </a:spcAft>
              <a:tabLst>
                <a:tab pos="400050" algn="l"/>
                <a:tab pos="628650" algn="l"/>
              </a:tabLst>
            </a:pPr>
            <a:r>
              <a:rPr lang="en-US" dirty="0">
                <a:solidFill>
                  <a:srgbClr val="231F20"/>
                </a:solidFill>
                <a:ea typeface="Times New Roman" panose="02020603050405020304" pitchFamily="18" charset="0"/>
              </a:rPr>
              <a:t>How the provider will ensure the provision of virtual delivery of the service complies with applicable laws governing individuals’ right to privacy.</a:t>
            </a:r>
            <a:endParaRPr lang="en-US" dirty="0">
              <a:ea typeface="Times New Roman" panose="02020603050405020304" pitchFamily="18" charset="0"/>
            </a:endParaRPr>
          </a:p>
          <a:p>
            <a:endParaRPr lang="en-US" sz="2400" dirty="0"/>
          </a:p>
        </p:txBody>
      </p:sp>
      <p:sp>
        <p:nvSpPr>
          <p:cNvPr id="4" name="Slide Number Placeholder 3">
            <a:extLst>
              <a:ext uri="{FF2B5EF4-FFF2-40B4-BE49-F238E27FC236}">
                <a16:creationId xmlns:a16="http://schemas.microsoft.com/office/drawing/2014/main" id="{881CEC17-9618-4EF3-BADB-CBCBEC9D4F6E}"/>
              </a:ext>
            </a:extLst>
          </p:cNvPr>
          <p:cNvSpPr>
            <a:spLocks noGrp="1"/>
          </p:cNvSpPr>
          <p:nvPr>
            <p:ph type="sldNum" sz="quarter" idx="12"/>
          </p:nvPr>
        </p:nvSpPr>
        <p:spPr/>
        <p:txBody>
          <a:bodyPr/>
          <a:lstStyle/>
          <a:p>
            <a:fld id="{2A031036-EC6C-4BAE-B118-D8B183F01E36}" type="slidenum">
              <a:rPr lang="en-US" smtClean="0"/>
              <a:t>42</a:t>
            </a:fld>
            <a:endParaRPr lang="en-US"/>
          </a:p>
        </p:txBody>
      </p:sp>
    </p:spTree>
    <p:extLst>
      <p:ext uri="{BB962C8B-B14F-4D97-AF65-F5344CB8AC3E}">
        <p14:creationId xmlns:p14="http://schemas.microsoft.com/office/powerpoint/2010/main" val="57227913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0115CAB6-631F-480F-9BF8-87196A4C70C0}"/>
              </a:ext>
            </a:extLst>
          </p:cNvPr>
          <p:cNvSpPr>
            <a:spLocks noGrp="1"/>
          </p:cNvSpPr>
          <p:nvPr>
            <p:ph type="title"/>
          </p:nvPr>
        </p:nvSpPr>
        <p:spPr/>
        <p:txBody>
          <a:bodyPr>
            <a:normAutofit/>
          </a:bodyPr>
          <a:lstStyle/>
          <a:p>
            <a:pPr algn="l"/>
            <a:r>
              <a:rPr lang="en-US" sz="4000" dirty="0"/>
              <a:t>Paid Family Caregivers for PCS</a:t>
            </a:r>
          </a:p>
        </p:txBody>
      </p:sp>
      <p:sp>
        <p:nvSpPr>
          <p:cNvPr id="4" name="Slide Number Placeholder 3">
            <a:extLst>
              <a:ext uri="{FF2B5EF4-FFF2-40B4-BE49-F238E27FC236}">
                <a16:creationId xmlns:a16="http://schemas.microsoft.com/office/drawing/2014/main" id="{D7431577-9415-4D80-ABA4-867D595FB8CC}"/>
              </a:ext>
            </a:extLst>
          </p:cNvPr>
          <p:cNvSpPr>
            <a:spLocks noGrp="1"/>
          </p:cNvSpPr>
          <p:nvPr>
            <p:ph type="sldNum" sz="quarter" idx="12"/>
          </p:nvPr>
        </p:nvSpPr>
        <p:spPr/>
        <p:txBody>
          <a:bodyPr/>
          <a:lstStyle/>
          <a:p>
            <a:fld id="{2A031036-EC6C-4BAE-B118-D8B183F01E36}" type="slidenum">
              <a:rPr lang="en-US" smtClean="0"/>
              <a:t>43</a:t>
            </a:fld>
            <a:endParaRPr lang="en-US"/>
          </a:p>
        </p:txBody>
      </p:sp>
    </p:spTree>
    <p:extLst>
      <p:ext uri="{BB962C8B-B14F-4D97-AF65-F5344CB8AC3E}">
        <p14:creationId xmlns:p14="http://schemas.microsoft.com/office/powerpoint/2010/main" val="256649883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2B6BD2-BF45-4133-80BC-F59F132E8867}"/>
              </a:ext>
            </a:extLst>
          </p:cNvPr>
          <p:cNvSpPr>
            <a:spLocks noGrp="1"/>
          </p:cNvSpPr>
          <p:nvPr>
            <p:ph type="title"/>
          </p:nvPr>
        </p:nvSpPr>
        <p:spPr/>
        <p:txBody>
          <a:bodyPr/>
          <a:lstStyle/>
          <a:p>
            <a:r>
              <a:rPr lang="en-US" dirty="0"/>
              <a:t>Allows for Paid Family Caregivers for PCS</a:t>
            </a:r>
          </a:p>
        </p:txBody>
      </p:sp>
      <p:sp>
        <p:nvSpPr>
          <p:cNvPr id="3" name="Content Placeholder 2">
            <a:extLst>
              <a:ext uri="{FF2B5EF4-FFF2-40B4-BE49-F238E27FC236}">
                <a16:creationId xmlns:a16="http://schemas.microsoft.com/office/drawing/2014/main" id="{67CBEF22-DA1F-4089-8DB7-9D33F3B51D87}"/>
              </a:ext>
            </a:extLst>
          </p:cNvPr>
          <p:cNvSpPr>
            <a:spLocks noGrp="1"/>
          </p:cNvSpPr>
          <p:nvPr>
            <p:ph idx="1"/>
          </p:nvPr>
        </p:nvSpPr>
        <p:spPr>
          <a:xfrm>
            <a:off x="838200" y="1825625"/>
            <a:ext cx="10515600" cy="4351338"/>
          </a:xfrm>
        </p:spPr>
        <p:txBody>
          <a:bodyPr>
            <a:normAutofit/>
          </a:bodyPr>
          <a:lstStyle/>
          <a:p>
            <a:r>
              <a:rPr lang="en-US" sz="2400" b="0" i="0" dirty="0">
                <a:effectLst/>
              </a:rPr>
              <a:t>Relatives are defined as parents (biological and adoptive) of minors, and spouses of waiver participants.</a:t>
            </a:r>
          </a:p>
          <a:p>
            <a:pPr algn="l"/>
            <a:r>
              <a:rPr lang="en-US" sz="2400" b="0" i="0" dirty="0">
                <a:effectLst/>
              </a:rPr>
              <a:t>This does not preclude guardians and conservators who meet the criteria in this section from being paid to provide waiver services.</a:t>
            </a:r>
          </a:p>
          <a:p>
            <a:pPr algn="l"/>
            <a:r>
              <a:rPr lang="en-US" sz="2400" b="0" i="0" dirty="0">
                <a:effectLst/>
              </a:rPr>
              <a:t>Foster Care parents will </a:t>
            </a:r>
            <a:r>
              <a:rPr lang="en-US" sz="2400" i="0" dirty="0">
                <a:effectLst/>
              </a:rPr>
              <a:t>not</a:t>
            </a:r>
            <a:r>
              <a:rPr lang="en-US" sz="2400" b="0" i="0" dirty="0">
                <a:effectLst/>
              </a:rPr>
              <a:t> be paid for providing waiver-funded services.</a:t>
            </a:r>
          </a:p>
          <a:p>
            <a:pPr marL="0" indent="0">
              <a:buNone/>
            </a:pPr>
            <a:endParaRPr lang="en-US" sz="2400" i="1" dirty="0">
              <a:solidFill>
                <a:schemeClr val="accent1"/>
              </a:solidFill>
              <a:ea typeface="Calibri" panose="020F0502020204030204" pitchFamily="34" charset="0"/>
              <a:cs typeface="Times New Roman" panose="02020603050405020304" pitchFamily="18" charset="0"/>
            </a:endParaRPr>
          </a:p>
          <a:p>
            <a:pPr marL="0" indent="0" algn="ctr">
              <a:buNone/>
            </a:pPr>
            <a:r>
              <a:rPr lang="en-US" sz="2400" i="1" dirty="0">
                <a:solidFill>
                  <a:schemeClr val="accent1"/>
                </a:solidFill>
                <a:ea typeface="Calibri" panose="020F0502020204030204" pitchFamily="34" charset="0"/>
                <a:cs typeface="Times New Roman" panose="02020603050405020304" pitchFamily="18" charset="0"/>
              </a:rPr>
              <a:t>Paid Family Caregivers will be found </a:t>
            </a:r>
            <a:r>
              <a:rPr lang="en-US" sz="2400" i="1">
                <a:solidFill>
                  <a:schemeClr val="accent1"/>
                </a:solidFill>
                <a:ea typeface="Calibri" panose="020F0502020204030204" pitchFamily="34" charset="0"/>
                <a:cs typeface="Times New Roman" panose="02020603050405020304" pitchFamily="18" charset="0"/>
              </a:rPr>
              <a:t>in C-2 </a:t>
            </a:r>
            <a:r>
              <a:rPr lang="en-US" sz="2400" i="1" dirty="0">
                <a:solidFill>
                  <a:schemeClr val="accent1"/>
                </a:solidFill>
                <a:ea typeface="Calibri" panose="020F0502020204030204" pitchFamily="34" charset="0"/>
                <a:cs typeface="Times New Roman" panose="02020603050405020304" pitchFamily="18" charset="0"/>
              </a:rPr>
              <a:t>for agency-directed PCS for I/DD, TA,BI, FE PD</a:t>
            </a:r>
            <a:endParaRPr lang="en-US" sz="2400" dirty="0"/>
          </a:p>
          <a:p>
            <a:pPr marL="0" indent="0">
              <a:buNone/>
            </a:pPr>
            <a:endParaRPr lang="en-US" sz="2400" dirty="0"/>
          </a:p>
        </p:txBody>
      </p:sp>
      <p:sp>
        <p:nvSpPr>
          <p:cNvPr id="4" name="Slide Number Placeholder 3">
            <a:extLst>
              <a:ext uri="{FF2B5EF4-FFF2-40B4-BE49-F238E27FC236}">
                <a16:creationId xmlns:a16="http://schemas.microsoft.com/office/drawing/2014/main" id="{FBACEB77-956A-443F-A371-60CDB05FFC63}"/>
              </a:ext>
            </a:extLst>
          </p:cNvPr>
          <p:cNvSpPr>
            <a:spLocks noGrp="1"/>
          </p:cNvSpPr>
          <p:nvPr>
            <p:ph type="sldNum" sz="quarter" idx="12"/>
          </p:nvPr>
        </p:nvSpPr>
        <p:spPr/>
        <p:txBody>
          <a:bodyPr/>
          <a:lstStyle/>
          <a:p>
            <a:fld id="{2A031036-EC6C-4BAE-B118-D8B183F01E36}" type="slidenum">
              <a:rPr lang="en-US" smtClean="0"/>
              <a:t>44</a:t>
            </a:fld>
            <a:endParaRPr lang="en-US"/>
          </a:p>
        </p:txBody>
      </p:sp>
    </p:spTree>
    <p:extLst>
      <p:ext uri="{BB962C8B-B14F-4D97-AF65-F5344CB8AC3E}">
        <p14:creationId xmlns:p14="http://schemas.microsoft.com/office/powerpoint/2010/main" val="76975421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3E6E2797-FD08-4F65-B58F-2860C7B8A5D1}"/>
              </a:ext>
            </a:extLst>
          </p:cNvPr>
          <p:cNvSpPr>
            <a:spLocks noGrp="1"/>
          </p:cNvSpPr>
          <p:nvPr>
            <p:ph type="title"/>
          </p:nvPr>
        </p:nvSpPr>
        <p:spPr/>
        <p:txBody>
          <a:bodyPr/>
          <a:lstStyle/>
          <a:p>
            <a:r>
              <a:rPr lang="en-US" dirty="0"/>
              <a:t>Thank you for attending </a:t>
            </a:r>
          </a:p>
        </p:txBody>
      </p:sp>
      <p:pic>
        <p:nvPicPr>
          <p:cNvPr id="10" name="Content Placeholder 9">
            <a:extLst>
              <a:ext uri="{FF2B5EF4-FFF2-40B4-BE49-F238E27FC236}">
                <a16:creationId xmlns:a16="http://schemas.microsoft.com/office/drawing/2014/main" id="{B4536221-B056-4EAD-8882-79917B7AF0D8}"/>
              </a:ext>
            </a:extLst>
          </p:cNvPr>
          <p:cNvPicPr>
            <a:picLocks noGrp="1" noChangeAspect="1"/>
          </p:cNvPicPr>
          <p:nvPr>
            <p:ph idx="1"/>
          </p:nvPr>
        </p:nvPicPr>
        <p:blipFill>
          <a:blip r:embed="rId3"/>
          <a:stretch>
            <a:fillRect/>
          </a:stretch>
        </p:blipFill>
        <p:spPr>
          <a:xfrm>
            <a:off x="4435792" y="4064921"/>
            <a:ext cx="2466975" cy="1847850"/>
          </a:xfrm>
          <a:prstGeom prst="rect">
            <a:avLst/>
          </a:prstGeom>
        </p:spPr>
      </p:pic>
      <p:sp>
        <p:nvSpPr>
          <p:cNvPr id="4" name="Slide Number Placeholder 3">
            <a:extLst>
              <a:ext uri="{FF2B5EF4-FFF2-40B4-BE49-F238E27FC236}">
                <a16:creationId xmlns:a16="http://schemas.microsoft.com/office/drawing/2014/main" id="{F7C04CE1-8E14-4BD3-B63F-5207169660E5}"/>
              </a:ext>
            </a:extLst>
          </p:cNvPr>
          <p:cNvSpPr>
            <a:spLocks noGrp="1"/>
          </p:cNvSpPr>
          <p:nvPr>
            <p:ph type="sldNum" sz="quarter" idx="12"/>
          </p:nvPr>
        </p:nvSpPr>
        <p:spPr/>
        <p:txBody>
          <a:bodyPr/>
          <a:lstStyle/>
          <a:p>
            <a:fld id="{2A031036-EC6C-4BAE-B118-D8B183F01E36}" type="slidenum">
              <a:rPr lang="en-US" smtClean="0"/>
              <a:t>45</a:t>
            </a:fld>
            <a:endParaRPr lang="en-US"/>
          </a:p>
        </p:txBody>
      </p:sp>
      <p:sp>
        <p:nvSpPr>
          <p:cNvPr id="8" name="Rectangle 7">
            <a:extLst>
              <a:ext uri="{FF2B5EF4-FFF2-40B4-BE49-F238E27FC236}">
                <a16:creationId xmlns:a16="http://schemas.microsoft.com/office/drawing/2014/main" id="{0168316B-F538-4686-9D5C-589AF2289D9A}"/>
              </a:ext>
            </a:extLst>
          </p:cNvPr>
          <p:cNvSpPr/>
          <p:nvPr/>
        </p:nvSpPr>
        <p:spPr>
          <a:xfrm>
            <a:off x="2002571" y="2967335"/>
            <a:ext cx="8186857" cy="923330"/>
          </a:xfrm>
          <a:prstGeom prst="rect">
            <a:avLst/>
          </a:prstGeom>
          <a:noFill/>
        </p:spPr>
        <p:txBody>
          <a:bodyPr wrap="none" lIns="91440" tIns="45720" rIns="91440" bIns="45720">
            <a:spAutoFit/>
          </a:bodyPr>
          <a:lstStyle/>
          <a:p>
            <a:pPr algn="ctr"/>
            <a:r>
              <a:rPr lang="en-US" sz="5400" dirty="0">
                <a:ln w="0"/>
                <a:solidFill>
                  <a:schemeClr val="accent1"/>
                </a:solidFill>
                <a:effectLst>
                  <a:outerShdw blurRad="38100" dist="25400" dir="5400000" algn="ctr" rotWithShape="0">
                    <a:srgbClr val="6E747A">
                      <a:alpha val="43000"/>
                    </a:srgbClr>
                  </a:outerShdw>
                </a:effectLst>
              </a:rPr>
              <a:t>Questions and Comments</a:t>
            </a:r>
          </a:p>
        </p:txBody>
      </p:sp>
    </p:spTree>
    <p:extLst>
      <p:ext uri="{BB962C8B-B14F-4D97-AF65-F5344CB8AC3E}">
        <p14:creationId xmlns:p14="http://schemas.microsoft.com/office/powerpoint/2010/main" val="12878030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F86548-67B3-4D26-8028-D70917CFEFC6}"/>
              </a:ext>
            </a:extLst>
          </p:cNvPr>
          <p:cNvSpPr>
            <a:spLocks noGrp="1"/>
          </p:cNvSpPr>
          <p:nvPr>
            <p:ph type="title"/>
          </p:nvPr>
        </p:nvSpPr>
        <p:spPr/>
        <p:txBody>
          <a:bodyPr/>
          <a:lstStyle/>
          <a:p>
            <a:r>
              <a:rPr lang="en-US" dirty="0"/>
              <a:t>Unbundles Assistive Services		</a:t>
            </a:r>
          </a:p>
        </p:txBody>
      </p:sp>
      <p:sp>
        <p:nvSpPr>
          <p:cNvPr id="3" name="Content Placeholder 2">
            <a:extLst>
              <a:ext uri="{FF2B5EF4-FFF2-40B4-BE49-F238E27FC236}">
                <a16:creationId xmlns:a16="http://schemas.microsoft.com/office/drawing/2014/main" id="{905F0A45-3E7A-4B1B-BCED-6D4A90046B8F}"/>
              </a:ext>
            </a:extLst>
          </p:cNvPr>
          <p:cNvSpPr>
            <a:spLocks noGrp="1"/>
          </p:cNvSpPr>
          <p:nvPr>
            <p:ph idx="1"/>
          </p:nvPr>
        </p:nvSpPr>
        <p:spPr>
          <a:xfrm>
            <a:off x="838201" y="1840229"/>
            <a:ext cx="10515600" cy="3693672"/>
          </a:xfrm>
        </p:spPr>
        <p:txBody>
          <a:bodyPr>
            <a:normAutofit/>
          </a:bodyPr>
          <a:lstStyle/>
          <a:p>
            <a:pPr marL="457200" indent="-457200" algn="l">
              <a:buFont typeface="Arial" panose="020B0604020202020204" pitchFamily="34" charset="0"/>
              <a:buChar char="•"/>
            </a:pPr>
            <a:r>
              <a:rPr lang="en-US" sz="2400" dirty="0"/>
              <a:t>To comply with the National Correct Coding Initiative and upon request from CMS, KDADS has unbundled Assistive Services. The following are separate services.</a:t>
            </a:r>
          </a:p>
          <a:p>
            <a:pPr marL="1600200" lvl="2" indent="-457200"/>
            <a:r>
              <a:rPr lang="en-US" sz="2400" dirty="0">
                <a:hlinkClick r:id="rId2" action="ppaction://hlinksldjump"/>
              </a:rPr>
              <a:t>Specialized Medical Equipment and Supplies (SMES) </a:t>
            </a:r>
            <a:endParaRPr lang="en-US" sz="2400" dirty="0"/>
          </a:p>
          <a:p>
            <a:pPr marL="1600200" lvl="2" indent="-457200"/>
            <a:r>
              <a:rPr lang="en-US" sz="2400" dirty="0">
                <a:hlinkClick r:id="rId3" action="ppaction://hlinksldjump"/>
              </a:rPr>
              <a:t>Vehicle Modification (VM)</a:t>
            </a:r>
            <a:endParaRPr lang="en-US" sz="2400" dirty="0"/>
          </a:p>
          <a:p>
            <a:pPr marL="1600200" lvl="2" indent="-457200"/>
            <a:r>
              <a:rPr lang="en-US" sz="2400" dirty="0">
                <a:hlinkClick r:id="rId4" action="ppaction://hlinksldjump"/>
              </a:rPr>
              <a:t>Home Modification (HEMS)</a:t>
            </a:r>
            <a:endParaRPr lang="en-US" sz="2400" dirty="0"/>
          </a:p>
          <a:p>
            <a:pPr lvl="2" indent="0">
              <a:buNone/>
            </a:pPr>
            <a:endParaRPr lang="en-US" sz="2800" dirty="0"/>
          </a:p>
        </p:txBody>
      </p:sp>
      <p:sp>
        <p:nvSpPr>
          <p:cNvPr id="4" name="Slide Number Placeholder 3">
            <a:extLst>
              <a:ext uri="{FF2B5EF4-FFF2-40B4-BE49-F238E27FC236}">
                <a16:creationId xmlns:a16="http://schemas.microsoft.com/office/drawing/2014/main" id="{D00EE910-945E-4F8D-AAD3-00F26FDBD47B}"/>
              </a:ext>
            </a:extLst>
          </p:cNvPr>
          <p:cNvSpPr>
            <a:spLocks noGrp="1"/>
          </p:cNvSpPr>
          <p:nvPr>
            <p:ph type="sldNum" sz="quarter" idx="12"/>
          </p:nvPr>
        </p:nvSpPr>
        <p:spPr/>
        <p:txBody>
          <a:bodyPr/>
          <a:lstStyle/>
          <a:p>
            <a:fld id="{2A031036-EC6C-4BAE-B118-D8B183F01E36}" type="slidenum">
              <a:rPr lang="en-US" smtClean="0"/>
              <a:t>5</a:t>
            </a:fld>
            <a:endParaRPr lang="en-US"/>
          </a:p>
        </p:txBody>
      </p:sp>
    </p:spTree>
    <p:extLst>
      <p:ext uri="{BB962C8B-B14F-4D97-AF65-F5344CB8AC3E}">
        <p14:creationId xmlns:p14="http://schemas.microsoft.com/office/powerpoint/2010/main" val="1863157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ACF61F-AADB-4B8D-A68E-F43A17D5D3B1}"/>
              </a:ext>
            </a:extLst>
          </p:cNvPr>
          <p:cNvSpPr>
            <a:spLocks noGrp="1"/>
          </p:cNvSpPr>
          <p:nvPr>
            <p:ph type="title"/>
          </p:nvPr>
        </p:nvSpPr>
        <p:spPr/>
        <p:txBody>
          <a:bodyPr/>
          <a:lstStyle/>
          <a:p>
            <a:r>
              <a:rPr lang="en-US" dirty="0"/>
              <a:t>Unbundles Assistive Services		</a:t>
            </a:r>
          </a:p>
        </p:txBody>
      </p:sp>
      <p:sp>
        <p:nvSpPr>
          <p:cNvPr id="3" name="Content Placeholder 2">
            <a:extLst>
              <a:ext uri="{FF2B5EF4-FFF2-40B4-BE49-F238E27FC236}">
                <a16:creationId xmlns:a16="http://schemas.microsoft.com/office/drawing/2014/main" id="{4FAB0321-3F9C-4243-8E8C-71398793DFA9}"/>
              </a:ext>
            </a:extLst>
          </p:cNvPr>
          <p:cNvSpPr>
            <a:spLocks noGrp="1"/>
          </p:cNvSpPr>
          <p:nvPr>
            <p:ph idx="1"/>
          </p:nvPr>
        </p:nvSpPr>
        <p:spPr>
          <a:xfrm>
            <a:off x="1436914" y="2206171"/>
            <a:ext cx="9916885" cy="3970791"/>
          </a:xfrm>
        </p:spPr>
        <p:txBody>
          <a:bodyPr/>
          <a:lstStyle/>
          <a:p>
            <a:pPr marL="0" indent="0" algn="l">
              <a:buNone/>
            </a:pPr>
            <a:r>
              <a:rPr lang="en-US" b="1" dirty="0">
                <a:solidFill>
                  <a:schemeClr val="accent1">
                    <a:lumMod val="75000"/>
                  </a:schemeClr>
                </a:solidFill>
              </a:rPr>
              <a:t>Waivers effected </a:t>
            </a:r>
          </a:p>
          <a:p>
            <a:pPr marL="914400" lvl="1" indent="-457200">
              <a:buFont typeface="Arial" panose="020B0604020202020204" pitchFamily="34" charset="0"/>
              <a:buChar char="•"/>
            </a:pPr>
            <a:r>
              <a:rPr lang="en-US" dirty="0"/>
              <a:t>Intellectual/Developmental Disability (I/DD) </a:t>
            </a:r>
          </a:p>
          <a:p>
            <a:pPr marL="914400" lvl="1" indent="-457200">
              <a:buFont typeface="Arial" panose="020B0604020202020204" pitchFamily="34" charset="0"/>
              <a:buChar char="•"/>
            </a:pPr>
            <a:r>
              <a:rPr lang="en-US" dirty="0"/>
              <a:t>Physical Disability (PD)</a:t>
            </a:r>
          </a:p>
          <a:p>
            <a:pPr marL="914400" lvl="1" indent="-457200">
              <a:buFont typeface="Arial" panose="020B0604020202020204" pitchFamily="34" charset="0"/>
              <a:buChar char="•"/>
            </a:pPr>
            <a:r>
              <a:rPr lang="en-US" dirty="0"/>
              <a:t>Frail Elderly (FE)</a:t>
            </a:r>
          </a:p>
          <a:p>
            <a:pPr marL="914400" lvl="1" indent="-457200">
              <a:buFont typeface="Arial" panose="020B0604020202020204" pitchFamily="34" charset="0"/>
              <a:buChar char="•"/>
            </a:pPr>
            <a:r>
              <a:rPr lang="en-US" dirty="0"/>
              <a:t>Brain Injury (BI)</a:t>
            </a:r>
          </a:p>
          <a:p>
            <a:pPr marL="457200" lvl="1" indent="0">
              <a:buNone/>
            </a:pPr>
            <a:endParaRPr lang="en-US" dirty="0"/>
          </a:p>
          <a:p>
            <a:pPr marL="457200" lvl="1" indent="0" algn="ctr">
              <a:buNone/>
            </a:pPr>
            <a:r>
              <a:rPr kumimoji="0" lang="en-US" sz="2400" b="0" i="1" u="none" strike="noStrike" kern="1200" cap="none" spc="0" normalizeH="0" baseline="0" noProof="0" dirty="0">
                <a:ln>
                  <a:noFill/>
                </a:ln>
                <a:solidFill>
                  <a:srgbClr val="4472C4"/>
                </a:solidFill>
                <a:effectLst/>
                <a:uLnTx/>
                <a:uFillTx/>
                <a:latin typeface="Calibri" panose="020F0502020204030204"/>
                <a:ea typeface="Calibri" panose="020F0502020204030204" pitchFamily="34" charset="0"/>
                <a:cs typeface="Times New Roman" panose="02020603050405020304" pitchFamily="18" charset="0"/>
              </a:rPr>
              <a:t>The unbundling of Assistive Services is located again in C.1/C.3 as SMES, HEMS , VMS</a:t>
            </a:r>
          </a:p>
          <a:p>
            <a:pPr marL="914400" lvl="1" indent="-457200">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935AFFE1-9331-4CF3-8358-9A1532746F71}"/>
              </a:ext>
            </a:extLst>
          </p:cNvPr>
          <p:cNvSpPr>
            <a:spLocks noGrp="1"/>
          </p:cNvSpPr>
          <p:nvPr>
            <p:ph type="sldNum" sz="quarter" idx="12"/>
          </p:nvPr>
        </p:nvSpPr>
        <p:spPr/>
        <p:txBody>
          <a:bodyPr/>
          <a:lstStyle/>
          <a:p>
            <a:fld id="{2A031036-EC6C-4BAE-B118-D8B183F01E36}" type="slidenum">
              <a:rPr lang="en-US" smtClean="0"/>
              <a:t>6</a:t>
            </a:fld>
            <a:endParaRPr lang="en-US"/>
          </a:p>
        </p:txBody>
      </p:sp>
    </p:spTree>
    <p:extLst>
      <p:ext uri="{BB962C8B-B14F-4D97-AF65-F5344CB8AC3E}">
        <p14:creationId xmlns:p14="http://schemas.microsoft.com/office/powerpoint/2010/main" val="42938264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4BD65944-B815-4EB4-9BA2-BE3574070A62}"/>
              </a:ext>
            </a:extLst>
          </p:cNvPr>
          <p:cNvSpPr>
            <a:spLocks noGrp="1"/>
          </p:cNvSpPr>
          <p:nvPr>
            <p:ph type="title"/>
          </p:nvPr>
        </p:nvSpPr>
        <p:spPr>
          <a:xfrm>
            <a:off x="838200" y="4759568"/>
            <a:ext cx="10515600" cy="1338629"/>
          </a:xfrm>
        </p:spPr>
        <p:txBody>
          <a:bodyPr>
            <a:normAutofit fontScale="90000"/>
          </a:bodyPr>
          <a:lstStyle/>
          <a:p>
            <a:pPr algn="l"/>
            <a:r>
              <a:rPr lang="en-US" sz="4900" dirty="0"/>
              <a:t>Unbundles Assistive Services, Specialized Medical Equipment and Supplies (SMES)</a:t>
            </a:r>
            <a:r>
              <a:rPr lang="en-US" dirty="0"/>
              <a:t>	</a:t>
            </a:r>
          </a:p>
        </p:txBody>
      </p:sp>
      <p:sp>
        <p:nvSpPr>
          <p:cNvPr id="4" name="Slide Number Placeholder 3">
            <a:extLst>
              <a:ext uri="{FF2B5EF4-FFF2-40B4-BE49-F238E27FC236}">
                <a16:creationId xmlns:a16="http://schemas.microsoft.com/office/drawing/2014/main" id="{9E21E081-F99F-4F3D-983C-4050F2C487D5}"/>
              </a:ext>
            </a:extLst>
          </p:cNvPr>
          <p:cNvSpPr>
            <a:spLocks noGrp="1"/>
          </p:cNvSpPr>
          <p:nvPr>
            <p:ph type="sldNum" sz="quarter" idx="12"/>
          </p:nvPr>
        </p:nvSpPr>
        <p:spPr/>
        <p:txBody>
          <a:bodyPr/>
          <a:lstStyle/>
          <a:p>
            <a:fld id="{2A031036-EC6C-4BAE-B118-D8B183F01E36}" type="slidenum">
              <a:rPr lang="en-US" smtClean="0"/>
              <a:t>7</a:t>
            </a:fld>
            <a:endParaRPr lang="en-US"/>
          </a:p>
        </p:txBody>
      </p:sp>
    </p:spTree>
    <p:extLst>
      <p:ext uri="{BB962C8B-B14F-4D97-AF65-F5344CB8AC3E}">
        <p14:creationId xmlns:p14="http://schemas.microsoft.com/office/powerpoint/2010/main" val="1341347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1BB476-4DC5-4E69-9D5E-B3AAE6D093E0}"/>
              </a:ext>
            </a:extLst>
          </p:cNvPr>
          <p:cNvSpPr>
            <a:spLocks noGrp="1"/>
          </p:cNvSpPr>
          <p:nvPr>
            <p:ph type="title"/>
          </p:nvPr>
        </p:nvSpPr>
        <p:spPr>
          <a:xfrm>
            <a:off x="838200" y="365126"/>
            <a:ext cx="10515600" cy="1175294"/>
          </a:xfrm>
        </p:spPr>
        <p:txBody>
          <a:bodyPr>
            <a:noAutofit/>
          </a:bodyPr>
          <a:lstStyle/>
          <a:p>
            <a:r>
              <a:rPr lang="en-US" dirty="0"/>
              <a:t>Unbundles Assistive Services, Specialized Medical Equipment and Supplies (SMES)	</a:t>
            </a:r>
          </a:p>
        </p:txBody>
      </p:sp>
      <p:sp>
        <p:nvSpPr>
          <p:cNvPr id="3" name="Content Placeholder 2">
            <a:extLst>
              <a:ext uri="{FF2B5EF4-FFF2-40B4-BE49-F238E27FC236}">
                <a16:creationId xmlns:a16="http://schemas.microsoft.com/office/drawing/2014/main" id="{A90E53BC-93CA-45CE-A840-23BB67D3B802}"/>
              </a:ext>
            </a:extLst>
          </p:cNvPr>
          <p:cNvSpPr>
            <a:spLocks noGrp="1"/>
          </p:cNvSpPr>
          <p:nvPr>
            <p:ph idx="1"/>
          </p:nvPr>
        </p:nvSpPr>
        <p:spPr>
          <a:xfrm>
            <a:off x="838200" y="1741714"/>
            <a:ext cx="10515600" cy="4238172"/>
          </a:xfrm>
        </p:spPr>
        <p:txBody>
          <a:bodyPr>
            <a:normAutofit/>
          </a:bodyPr>
          <a:lstStyle/>
          <a:p>
            <a:pPr marL="0" marR="0" indent="0" algn="just">
              <a:lnSpc>
                <a:spcPct val="125000"/>
              </a:lnSpc>
              <a:spcBef>
                <a:spcPts val="200"/>
              </a:spcBef>
              <a:spcAft>
                <a:spcPts val="0"/>
              </a:spcAft>
              <a:buNone/>
            </a:pPr>
            <a:r>
              <a:rPr lang="en-US" sz="2400" b="1" dirty="0">
                <a:solidFill>
                  <a:srgbClr val="2F5496"/>
                </a:solidFill>
                <a:effectLst/>
                <a:ea typeface="Times New Roman" panose="02020603050405020304" pitchFamily="18" charset="0"/>
                <a:cs typeface="Times New Roman" panose="02020603050405020304" pitchFamily="18" charset="0"/>
              </a:rPr>
              <a:t>Definition </a:t>
            </a:r>
          </a:p>
          <a:p>
            <a:pPr marL="0" marR="0" indent="0" algn="just">
              <a:spcBef>
                <a:spcPts val="0"/>
              </a:spcBef>
              <a:spcAft>
                <a:spcPts val="0"/>
              </a:spcAft>
              <a:buNone/>
            </a:pPr>
            <a:r>
              <a:rPr lang="en-US" sz="2400" i="1" dirty="0">
                <a:solidFill>
                  <a:srgbClr val="000000"/>
                </a:solidFill>
                <a:effectLst/>
                <a:ea typeface="Calibri" panose="020F0502020204030204" pitchFamily="34" charset="0"/>
              </a:rPr>
              <a:t>Specialized medical equipment and supplies include: (a) devices, controls, or appliances, specified in the person-centered service plan, that enable participants to increase their ability to perform activities of daily living; (b) devices, controls, or appliances that enable the participant to perceive, control, or communicate with the environment in which they live; (c) items necessary for life support or to address physical conditions along with ancillary supplies and equipment necessary to the proper functioning of such items; (d) such other durable and non-durable medical equipment not available under the State plan that is necessary to address </a:t>
            </a:r>
            <a:endParaRPr lang="en-US" sz="2400" dirty="0">
              <a:solidFill>
                <a:srgbClr val="000000"/>
              </a:solidFill>
              <a:effectLst/>
              <a:ea typeface="Calibri" panose="020F0502020204030204" pitchFamily="34" charset="0"/>
            </a:endParaRPr>
          </a:p>
          <a:p>
            <a:pPr marL="0" indent="0" algn="l">
              <a:buNone/>
            </a:pPr>
            <a:endParaRPr lang="en-US" sz="2400" dirty="0"/>
          </a:p>
        </p:txBody>
      </p:sp>
      <p:sp>
        <p:nvSpPr>
          <p:cNvPr id="4" name="Slide Number Placeholder 3">
            <a:extLst>
              <a:ext uri="{FF2B5EF4-FFF2-40B4-BE49-F238E27FC236}">
                <a16:creationId xmlns:a16="http://schemas.microsoft.com/office/drawing/2014/main" id="{7BB5A901-1BE5-46F7-B386-7B7E733D16FB}"/>
              </a:ext>
            </a:extLst>
          </p:cNvPr>
          <p:cNvSpPr>
            <a:spLocks noGrp="1"/>
          </p:cNvSpPr>
          <p:nvPr>
            <p:ph type="sldNum" sz="quarter" idx="12"/>
          </p:nvPr>
        </p:nvSpPr>
        <p:spPr/>
        <p:txBody>
          <a:bodyPr/>
          <a:lstStyle/>
          <a:p>
            <a:fld id="{2A031036-EC6C-4BAE-B118-D8B183F01E36}" type="slidenum">
              <a:rPr lang="en-US" smtClean="0"/>
              <a:t>8</a:t>
            </a:fld>
            <a:endParaRPr lang="en-US"/>
          </a:p>
        </p:txBody>
      </p:sp>
    </p:spTree>
    <p:extLst>
      <p:ext uri="{BB962C8B-B14F-4D97-AF65-F5344CB8AC3E}">
        <p14:creationId xmlns:p14="http://schemas.microsoft.com/office/powerpoint/2010/main" val="20309567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26ADD5-65F6-471C-85B6-3C395ADC271C}"/>
              </a:ext>
            </a:extLst>
          </p:cNvPr>
          <p:cNvSpPr>
            <a:spLocks noGrp="1"/>
          </p:cNvSpPr>
          <p:nvPr>
            <p:ph type="title"/>
          </p:nvPr>
        </p:nvSpPr>
        <p:spPr/>
        <p:txBody>
          <a:bodyPr/>
          <a:lstStyle/>
          <a:p>
            <a:r>
              <a:rPr lang="en-US" dirty="0"/>
              <a:t>Unbundled Assistive Services, SMES </a:t>
            </a:r>
          </a:p>
        </p:txBody>
      </p:sp>
      <p:sp>
        <p:nvSpPr>
          <p:cNvPr id="3" name="Content Placeholder 2">
            <a:extLst>
              <a:ext uri="{FF2B5EF4-FFF2-40B4-BE49-F238E27FC236}">
                <a16:creationId xmlns:a16="http://schemas.microsoft.com/office/drawing/2014/main" id="{2B608077-29E9-4DD9-8301-9E410421E83A}"/>
              </a:ext>
            </a:extLst>
          </p:cNvPr>
          <p:cNvSpPr>
            <a:spLocks noGrp="1"/>
          </p:cNvSpPr>
          <p:nvPr>
            <p:ph idx="1"/>
          </p:nvPr>
        </p:nvSpPr>
        <p:spPr>
          <a:xfrm>
            <a:off x="838201" y="1783601"/>
            <a:ext cx="10515600" cy="4450808"/>
          </a:xfrm>
        </p:spPr>
        <p:txBody>
          <a:bodyPr>
            <a:normAutofit fontScale="85000" lnSpcReduction="20000"/>
          </a:bodyPr>
          <a:lstStyle/>
          <a:p>
            <a:pPr marL="0" marR="0" indent="0" algn="just">
              <a:lnSpc>
                <a:spcPct val="125000"/>
              </a:lnSpc>
              <a:spcBef>
                <a:spcPts val="200"/>
              </a:spcBef>
              <a:spcAft>
                <a:spcPts val="0"/>
              </a:spcAft>
              <a:buNone/>
            </a:pPr>
            <a:r>
              <a:rPr lang="en-US" b="1" dirty="0">
                <a:solidFill>
                  <a:srgbClr val="2F5496"/>
                </a:solidFill>
                <a:effectLst/>
                <a:ea typeface="Times New Roman" panose="02020603050405020304" pitchFamily="18" charset="0"/>
                <a:cs typeface="Times New Roman" panose="02020603050405020304" pitchFamily="18" charset="0"/>
              </a:rPr>
              <a:t>Instances</a:t>
            </a:r>
          </a:p>
          <a:p>
            <a:pPr marL="0" indent="0" algn="just">
              <a:lnSpc>
                <a:spcPct val="125000"/>
              </a:lnSpc>
              <a:spcBef>
                <a:spcPts val="0"/>
              </a:spcBef>
              <a:spcAft>
                <a:spcPts val="800"/>
              </a:spcAft>
              <a:buNone/>
            </a:pPr>
            <a:r>
              <a:rPr lang="en-US" dirty="0">
                <a:effectLst/>
                <a:ea typeface="Times New Roman" panose="02020603050405020304" pitchFamily="18" charset="0"/>
                <a:cs typeface="Times New Roman" panose="02020603050405020304" pitchFamily="18" charset="0"/>
              </a:rPr>
              <a:t>Some instances where SMES may be used may include, but are not limited to the following: </a:t>
            </a:r>
          </a:p>
          <a:p>
            <a:pPr marL="800100" lvl="1" indent="-342900" algn="just">
              <a:lnSpc>
                <a:spcPct val="125000"/>
              </a:lnSpc>
              <a:spcBef>
                <a:spcPts val="0"/>
              </a:spcBef>
              <a:buFont typeface="Symbol" panose="05050102010706020507" pitchFamily="18" charset="2"/>
              <a:buChar char=""/>
            </a:pPr>
            <a:r>
              <a:rPr lang="en-US" sz="2800" dirty="0">
                <a:effectLst/>
                <a:ea typeface="Times New Roman" panose="02020603050405020304" pitchFamily="18" charset="0"/>
                <a:cs typeface="Times New Roman" panose="02020603050405020304" pitchFamily="18" charset="0"/>
              </a:rPr>
              <a:t>A program participant may use SMES service to supplement a durable medical equipment (DME) furnished through the State plan, such as wheelchairs or walkers. </a:t>
            </a:r>
          </a:p>
          <a:p>
            <a:pPr marL="800100" lvl="1" indent="-342900" algn="just">
              <a:lnSpc>
                <a:spcPct val="125000"/>
              </a:lnSpc>
              <a:spcBef>
                <a:spcPts val="0"/>
              </a:spcBef>
              <a:buFont typeface="Symbol" panose="05050102010706020507" pitchFamily="18" charset="2"/>
              <a:buChar char=""/>
            </a:pPr>
            <a:r>
              <a:rPr lang="en-US" sz="2800" dirty="0">
                <a:effectLst/>
                <a:ea typeface="Times New Roman" panose="02020603050405020304" pitchFamily="18" charset="0"/>
                <a:cs typeface="Times New Roman" panose="02020603050405020304" pitchFamily="18" charset="0"/>
              </a:rPr>
              <a:t>A program participant may use SMES to purchase disposable           non-durable equipment or supplies such as wipes or testing strips.</a:t>
            </a:r>
          </a:p>
          <a:p>
            <a:pPr marL="800100" lvl="1" indent="-342900" algn="just">
              <a:lnSpc>
                <a:spcPct val="125000"/>
              </a:lnSpc>
              <a:spcBef>
                <a:spcPts val="0"/>
              </a:spcBef>
              <a:spcAft>
                <a:spcPts val="800"/>
              </a:spcAft>
              <a:buFont typeface="Symbol" panose="05050102010706020507" pitchFamily="18" charset="2"/>
              <a:buChar char=""/>
            </a:pPr>
            <a:r>
              <a:rPr lang="en-US" sz="2800" dirty="0">
                <a:effectLst/>
                <a:ea typeface="Times New Roman" panose="02020603050405020304" pitchFamily="18" charset="0"/>
                <a:cs typeface="Times New Roman" panose="02020603050405020304" pitchFamily="18" charset="0"/>
              </a:rPr>
              <a:t>A program participant may also access augmentative communication devices and services through SMES.</a:t>
            </a:r>
          </a:p>
          <a:p>
            <a:endParaRPr lang="en-US" dirty="0"/>
          </a:p>
        </p:txBody>
      </p:sp>
      <p:sp>
        <p:nvSpPr>
          <p:cNvPr id="4" name="Slide Number Placeholder 3">
            <a:extLst>
              <a:ext uri="{FF2B5EF4-FFF2-40B4-BE49-F238E27FC236}">
                <a16:creationId xmlns:a16="http://schemas.microsoft.com/office/drawing/2014/main" id="{B3F63CB7-1F83-46EC-81E5-732959DC0489}"/>
              </a:ext>
            </a:extLst>
          </p:cNvPr>
          <p:cNvSpPr>
            <a:spLocks noGrp="1"/>
          </p:cNvSpPr>
          <p:nvPr>
            <p:ph type="sldNum" sz="quarter" idx="12"/>
          </p:nvPr>
        </p:nvSpPr>
        <p:spPr/>
        <p:txBody>
          <a:bodyPr/>
          <a:lstStyle/>
          <a:p>
            <a:fld id="{2A031036-EC6C-4BAE-B118-D8B183F01E36}" type="slidenum">
              <a:rPr lang="en-US" smtClean="0"/>
              <a:t>9</a:t>
            </a:fld>
            <a:endParaRPr lang="en-US"/>
          </a:p>
        </p:txBody>
      </p:sp>
    </p:spTree>
    <p:extLst>
      <p:ext uri="{BB962C8B-B14F-4D97-AF65-F5344CB8AC3E}">
        <p14:creationId xmlns:p14="http://schemas.microsoft.com/office/powerpoint/2010/main" val="3933911129"/>
      </p:ext>
    </p:extLst>
  </p:cSld>
  <p:clrMapOvr>
    <a:masterClrMapping/>
  </p:clrMapOvr>
</p:sld>
</file>

<file path=ppt/theme/theme1.xml><?xml version="1.0" encoding="utf-8"?>
<a:theme xmlns:a="http://schemas.openxmlformats.org/drawingml/2006/main" name="Office Theme">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imes New Roman-Arial">
      <a:majorFont>
        <a:latin typeface="Times New Roman" panose="02020603050405020304"/>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panose="020B0604020202020204"/>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DC13C937E679D0418558B1098BA6B67F" ma:contentTypeVersion="9" ma:contentTypeDescription="Create a new document." ma:contentTypeScope="" ma:versionID="aacd66eb0acc58c39ede96c17ec718cb">
  <xsd:schema xmlns:xsd="http://www.w3.org/2001/XMLSchema" xmlns:xs="http://www.w3.org/2001/XMLSchema" xmlns:p="http://schemas.microsoft.com/office/2006/metadata/properties" xmlns:ns3="7341ff73-2e28-44c2-b11f-493306ab0fe8" xmlns:ns4="3f4a1aa6-c7d6-483a-98cd-9dfd371573d2" targetNamespace="http://schemas.microsoft.com/office/2006/metadata/properties" ma:root="true" ma:fieldsID="cdb8be7cd9f1dcc05022bdb4a496ed3b" ns3:_="" ns4:_="">
    <xsd:import namespace="7341ff73-2e28-44c2-b11f-493306ab0fe8"/>
    <xsd:import namespace="3f4a1aa6-c7d6-483a-98cd-9dfd371573d2"/>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AutoTags" minOccurs="0"/>
                <xsd:element ref="ns3:MediaServiceGenerationTime" minOccurs="0"/>
                <xsd:element ref="ns3:MediaServiceEventHashCode" minOccurs="0"/>
                <xsd:element ref="ns3: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341ff73-2e28-44c2-b11f-493306ab0fe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3" nillable="true" ma:displayName="Tags" ma:internalName="MediaServiceAutoTags"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3f4a1aa6-c7d6-483a-98cd-9dfd371573d2"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7EC5ADC-0C21-4183-8E2A-CA83BB6E75FC}">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DB41C832-59A4-4C1D-A8D6-7E9C8F45FBD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341ff73-2e28-44c2-b11f-493306ab0fe8"/>
    <ds:schemaRef ds:uri="3f4a1aa6-c7d6-483a-98cd-9dfd371573d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B2F6E466-D272-4358-A1D6-1E907820E5A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464</TotalTime>
  <Words>3013</Words>
  <Application>Microsoft Office PowerPoint</Application>
  <PresentationFormat>Widescreen</PresentationFormat>
  <Paragraphs>230</Paragraphs>
  <Slides>45</Slides>
  <Notes>3</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45</vt:i4>
      </vt:variant>
    </vt:vector>
  </HeadingPairs>
  <TitlesOfParts>
    <vt:vector size="53" baseType="lpstr">
      <vt:lpstr>Arial</vt:lpstr>
      <vt:lpstr>Arial Nova</vt:lpstr>
      <vt:lpstr>Calibri</vt:lpstr>
      <vt:lpstr>Courier New</vt:lpstr>
      <vt:lpstr>Segoe UI</vt:lpstr>
      <vt:lpstr>Symbol</vt:lpstr>
      <vt:lpstr>Times New Roman</vt:lpstr>
      <vt:lpstr>Office Theme</vt:lpstr>
      <vt:lpstr>PowerPoint Presentation</vt:lpstr>
      <vt:lpstr>Summary of Waiver Changes</vt:lpstr>
      <vt:lpstr>Summary of Waiver Changes cont.</vt:lpstr>
      <vt:lpstr>Unbundles Assistive Services</vt:lpstr>
      <vt:lpstr>Unbundles Assistive Services  </vt:lpstr>
      <vt:lpstr>Unbundles Assistive Services  </vt:lpstr>
      <vt:lpstr>Unbundles Assistive Services, Specialized Medical Equipment and Supplies (SMES) </vt:lpstr>
      <vt:lpstr>Unbundles Assistive Services, Specialized Medical Equipment and Supplies (SMES) </vt:lpstr>
      <vt:lpstr>Unbundled Assistive Services, SMES </vt:lpstr>
      <vt:lpstr>Unbundles Assistive Services, Vehicle Modification Services (VMS)  </vt:lpstr>
      <vt:lpstr>Unbundled Assistive Services,                      Vehicle Modification Services (VMS) </vt:lpstr>
      <vt:lpstr>Unbundled Assistive Services, VMS </vt:lpstr>
      <vt:lpstr>Unbundled Assistive Services, Home and Environment Modification Services (HEMS) </vt:lpstr>
      <vt:lpstr>Unbundled Assistive Services, Home and Environment Modification Services (HEMS) </vt:lpstr>
      <vt:lpstr>Unbundled Assistive Services, Home and Environment Modification Services (HEMS) </vt:lpstr>
      <vt:lpstr>Unbundled Assistive Services, HEMS </vt:lpstr>
      <vt:lpstr>HEMS Environmental Adaptations Cont.</vt:lpstr>
      <vt:lpstr>HEMS Environmental Adaptations Cont.</vt:lpstr>
      <vt:lpstr>Standardizes Performance Measures</vt:lpstr>
      <vt:lpstr>Standardizes Performance Measures</vt:lpstr>
      <vt:lpstr>Standardizes Performance Measures, cont.</vt:lpstr>
      <vt:lpstr>Standardizes Performance Measures, cont.</vt:lpstr>
      <vt:lpstr>Standardizes Performance Measures, cont.</vt:lpstr>
      <vt:lpstr>Standardizes Performance Measures, cont.</vt:lpstr>
      <vt:lpstr>Standardizes Performance Measures, cont.</vt:lpstr>
      <vt:lpstr>Provisional Plan of Care (PPOC)</vt:lpstr>
      <vt:lpstr>Require a Provisional Plan of Care (PPOC)</vt:lpstr>
      <vt:lpstr>Residential Services for Married Couples on the I/DD Waiver</vt:lpstr>
      <vt:lpstr>Authorizes Residential Services for Married Couples on the I/DD Waiver </vt:lpstr>
      <vt:lpstr>Specialized Medical Care (SMC)</vt:lpstr>
      <vt:lpstr>Amends Specialized Medical Care (SMC)</vt:lpstr>
      <vt:lpstr>PCS services to be delivered in Assisted Living and Home Plus Settings</vt:lpstr>
      <vt:lpstr>PCS services to be delivered in Assisted Living and Home Plus Settings</vt:lpstr>
      <vt:lpstr>Virtual Delivery of Services</vt:lpstr>
      <vt:lpstr>Adding virtual delivery of services as part of residential services </vt:lpstr>
      <vt:lpstr>Adding virtual delivery of services as part of residential services, cont.</vt:lpstr>
      <vt:lpstr>Requirements for Direct Service Through Virtual Delivery</vt:lpstr>
      <vt:lpstr>Requirements for Direct Service Through Virtual Delivery, cont.</vt:lpstr>
      <vt:lpstr> Requirements for Direct Service Through Virtual Delivery, cont.</vt:lpstr>
      <vt:lpstr>Requirements for Direct Service Through Virtual Delivery, cont.</vt:lpstr>
      <vt:lpstr>Requirements for Direct Service Through Virtual Delivery, cont.</vt:lpstr>
      <vt:lpstr>Requirements for Direct Service Through Virtual Delivery, cont.</vt:lpstr>
      <vt:lpstr>Paid Family Caregivers for PCS</vt:lpstr>
      <vt:lpstr>Allows for Paid Family Caregivers for PCS</vt:lpstr>
      <vt:lpstr>Thank you for attending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Kansas Department for Aging and Disability Services </dc:title>
  <dc:creator>Sandra HestandPuett [KDADS]</dc:creator>
  <cp:lastModifiedBy>Michele Heydon [KDADS]</cp:lastModifiedBy>
  <cp:revision>11</cp:revision>
  <dcterms:created xsi:type="dcterms:W3CDTF">2022-06-28T20:37:19Z</dcterms:created>
  <dcterms:modified xsi:type="dcterms:W3CDTF">2022-06-30T17:10:54Z</dcterms:modified>
</cp:coreProperties>
</file>